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19" r:id="rId2"/>
    <p:sldId id="677" r:id="rId3"/>
    <p:sldId id="682" r:id="rId4"/>
    <p:sldId id="683" r:id="rId5"/>
    <p:sldId id="686" r:id="rId6"/>
    <p:sldId id="685" r:id="rId7"/>
    <p:sldId id="687" r:id="rId8"/>
    <p:sldId id="688" r:id="rId9"/>
    <p:sldId id="757" r:id="rId10"/>
    <p:sldId id="690" r:id="rId11"/>
    <p:sldId id="694" r:id="rId12"/>
    <p:sldId id="727" r:id="rId13"/>
    <p:sldId id="650" r:id="rId14"/>
    <p:sldId id="651" r:id="rId15"/>
    <p:sldId id="652" r:id="rId16"/>
    <p:sldId id="695" r:id="rId17"/>
    <p:sldId id="699" r:id="rId18"/>
    <p:sldId id="700" r:id="rId19"/>
    <p:sldId id="653" r:id="rId20"/>
    <p:sldId id="731" r:id="rId21"/>
    <p:sldId id="584" r:id="rId22"/>
    <p:sldId id="585" r:id="rId23"/>
    <p:sldId id="586" r:id="rId24"/>
    <p:sldId id="718" r:id="rId25"/>
    <p:sldId id="754" r:id="rId26"/>
    <p:sldId id="521" r:id="rId27"/>
    <p:sldId id="721" r:id="rId28"/>
    <p:sldId id="450" r:id="rId29"/>
    <p:sldId id="722" r:id="rId30"/>
    <p:sldId id="743" r:id="rId31"/>
    <p:sldId id="741" r:id="rId32"/>
    <p:sldId id="580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12" autoAdjust="0"/>
  </p:normalViewPr>
  <p:slideViewPr>
    <p:cSldViewPr>
      <p:cViewPr varScale="1">
        <p:scale>
          <a:sx n="106" d="100"/>
          <a:sy n="106" d="100"/>
        </p:scale>
        <p:origin x="10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E9B1-1584-43A6-86C8-EA5E70E8F78E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A843-A3DC-4AF4-9059-34E7E4E5DF1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4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9978" indent="-284607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8428" indent="-227686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3799" indent="-227686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9170" indent="-227686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4542" indent="-227686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9913" indent="-227686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5284" indent="-227686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0655" indent="-227686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0FCB97-5D95-4C8B-AC0D-7B67D1CC3734}" type="slidenum">
              <a:rPr lang="sl-SI" b="0" smtClean="0"/>
              <a:pPr eaLnBrk="1" hangingPunct="1"/>
              <a:t>1</a:t>
            </a:fld>
            <a:endParaRPr lang="sl-SI" b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7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23FA52-3797-42D3-9E3F-2F708FEB9AD8}" type="slidenum">
              <a:rPr lang="sl-SI" altLang="sl-S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570CC4-A380-4C76-8996-D09217B56E4E}" type="slidenum">
              <a:rPr lang="sl-SI" altLang="sl-SI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726E54-B4C4-4373-83B4-F704D98F9BE1}" type="slidenum">
              <a:rPr lang="sl-SI" altLang="sl-S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321DD5-2A13-4F13-A1A8-230BACED4892}" type="slidenum">
              <a:rPr lang="sl-SI" altLang="sl-SI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23FA52-3797-42D3-9E3F-2F708FEB9AD8}" type="slidenum">
              <a:rPr lang="sl-SI" altLang="sl-S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570CC4-A380-4C76-8996-D09217B56E4E}" type="slidenum">
              <a:rPr lang="sl-SI" altLang="sl-SI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B0940-2C3E-433F-A019-D617A5A4F906}" type="slidenum">
              <a:rPr lang="en-GB" altLang="sl-SI" smtClean="0">
                <a:latin typeface="Times New Roman" pitchFamily="18" charset="0"/>
              </a:rPr>
              <a:pPr/>
              <a:t>17</a:t>
            </a:fld>
            <a:endParaRPr lang="en-GB" altLang="sl-SI" smtClean="0">
              <a:latin typeface="Times New Roman" pitchFamily="18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DA7AE2AF-B842-4668-A66D-49A4BDC2669A}" type="slidenum">
              <a:rPr lang="sl-SI" altLang="sl-SI" sz="1200">
                <a:latin typeface="Times New Roman" pitchFamily="18" charset="0"/>
              </a:rPr>
              <a:pPr algn="r" eaLnBrk="0" hangingPunct="0"/>
              <a:t>17</a:t>
            </a:fld>
            <a:endParaRPr lang="sl-SI" altLang="sl-SI" sz="1200">
              <a:latin typeface="Times New Roman" pitchFamily="18" charset="0"/>
            </a:endParaRP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E1F8FDB-0AFE-4DFB-9ABE-CAC9DA7A4001}" type="slidenum">
              <a:rPr lang="sl-SI" altLang="sl-SI" sz="1200">
                <a:latin typeface="Times New Roman" pitchFamily="18" charset="0"/>
                <a:cs typeface="Arial" charset="0"/>
              </a:rPr>
              <a:pPr algn="r" eaLnBrk="0" hangingPunct="0"/>
              <a:t>17</a:t>
            </a:fld>
            <a:endParaRPr lang="sl-SI" altLang="sl-SI" sz="1200"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392424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0742">
              <a:defRPr/>
            </a:pPr>
            <a:r>
              <a:rPr lang="sl-SI" sz="2000" dirty="0"/>
              <a:t>One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most </a:t>
            </a:r>
            <a:r>
              <a:rPr lang="sl-SI" sz="2000" dirty="0" err="1"/>
              <a:t>recognizable</a:t>
            </a:r>
            <a:r>
              <a:rPr lang="sl-SI" sz="2000" dirty="0"/>
              <a:t> </a:t>
            </a:r>
            <a:r>
              <a:rPr lang="sl-SI" sz="2000" dirty="0" err="1"/>
              <a:t>models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long</a:t>
            </a:r>
            <a:r>
              <a:rPr lang="sl-SI" sz="2000" dirty="0"/>
              <a:t>-term </a:t>
            </a:r>
            <a:r>
              <a:rPr lang="sl-SI" sz="2000" dirty="0" err="1"/>
              <a:t>development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athlete</a:t>
            </a:r>
            <a:r>
              <a:rPr lang="sl-SI" sz="2000" dirty="0"/>
              <a:t> is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Canadian</a:t>
            </a:r>
            <a:r>
              <a:rPr lang="sl-SI" sz="2000" dirty="0"/>
              <a:t> model </a:t>
            </a:r>
            <a:r>
              <a:rPr lang="sl-SI" sz="2000" dirty="0" err="1"/>
              <a:t>by</a:t>
            </a:r>
            <a:r>
              <a:rPr lang="sl-SI" sz="2000" dirty="0"/>
              <a:t> I. </a:t>
            </a:r>
            <a:r>
              <a:rPr lang="sl-SI" sz="2000" dirty="0" err="1"/>
              <a:t>Balyi</a:t>
            </a:r>
            <a:r>
              <a:rPr lang="sl-SI" sz="2000" dirty="0"/>
              <a:t> (Figure 3). </a:t>
            </a:r>
            <a:r>
              <a:rPr lang="sl-SI" sz="2000" dirty="0" err="1"/>
              <a:t>This</a:t>
            </a:r>
            <a:r>
              <a:rPr lang="sl-SI" sz="2000" dirty="0"/>
              <a:t> model </a:t>
            </a:r>
            <a:r>
              <a:rPr lang="sl-SI" sz="2000" dirty="0" err="1"/>
              <a:t>has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7 </a:t>
            </a:r>
            <a:r>
              <a:rPr lang="sl-SI" sz="2000" dirty="0" err="1"/>
              <a:t>phase</a:t>
            </a:r>
            <a:r>
              <a:rPr lang="sl-SI" sz="2000" dirty="0"/>
              <a:t> </a:t>
            </a:r>
            <a:r>
              <a:rPr lang="sl-SI" sz="2000" dirty="0" err="1"/>
              <a:t>development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athlete</a:t>
            </a:r>
            <a:r>
              <a:rPr lang="sl-SI" sz="2000" dirty="0"/>
              <a:t>:</a:t>
            </a:r>
            <a:br>
              <a:rPr lang="sl-SI" sz="2000" dirty="0"/>
            </a:br>
            <a:r>
              <a:rPr lang="sl-SI" sz="2000" dirty="0"/>
              <a:t>1. </a:t>
            </a:r>
            <a:r>
              <a:rPr lang="sl-SI" sz="2000" dirty="0" err="1"/>
              <a:t>Initial</a:t>
            </a:r>
            <a:r>
              <a:rPr lang="sl-SI" sz="2000" dirty="0"/>
              <a:t> </a:t>
            </a:r>
            <a:r>
              <a:rPr lang="sl-SI" sz="2000" dirty="0" err="1"/>
              <a:t>training</a:t>
            </a:r>
            <a:r>
              <a:rPr lang="sl-SI" sz="2000" dirty="0"/>
              <a:t> </a:t>
            </a:r>
            <a:r>
              <a:rPr lang="sl-SI" sz="2000" dirty="0" err="1"/>
              <a:t>phase</a:t>
            </a:r>
            <a:r>
              <a:rPr lang="sl-SI" sz="2000" dirty="0"/>
              <a:t> - </a:t>
            </a:r>
            <a:r>
              <a:rPr lang="sl-SI" sz="2000" dirty="0" err="1"/>
              <a:t>spontaneous</a:t>
            </a:r>
            <a:r>
              <a:rPr lang="sl-SI" sz="2000" dirty="0"/>
              <a:t> </a:t>
            </a:r>
            <a:r>
              <a:rPr lang="sl-SI" sz="2000" dirty="0" err="1"/>
              <a:t>play</a:t>
            </a:r>
            <a:r>
              <a:rPr lang="sl-SI" sz="2000" dirty="0"/>
              <a:t> (</a:t>
            </a:r>
            <a:r>
              <a:rPr lang="sl-SI" sz="2000" dirty="0" err="1"/>
              <a:t>Active</a:t>
            </a:r>
            <a:r>
              <a:rPr lang="sl-SI" sz="2000" dirty="0"/>
              <a:t> start)</a:t>
            </a:r>
            <a:br>
              <a:rPr lang="sl-SI" sz="2000" dirty="0"/>
            </a:br>
            <a:r>
              <a:rPr lang="sl-SI" sz="2000" dirty="0"/>
              <a:t>2. </a:t>
            </a:r>
            <a:r>
              <a:rPr lang="sl-SI" sz="2000" dirty="0" err="1"/>
              <a:t>Basic</a:t>
            </a:r>
            <a:r>
              <a:rPr lang="sl-SI" sz="2000" dirty="0"/>
              <a:t> </a:t>
            </a:r>
            <a:r>
              <a:rPr lang="sl-SI" sz="2000" dirty="0" err="1"/>
              <a:t>elementary</a:t>
            </a:r>
            <a:r>
              <a:rPr lang="sl-SI" sz="2000" dirty="0"/>
              <a:t> </a:t>
            </a:r>
            <a:r>
              <a:rPr lang="sl-SI" sz="2000" dirty="0" err="1"/>
              <a:t>exercise</a:t>
            </a:r>
            <a:r>
              <a:rPr lang="sl-SI" sz="2000" dirty="0"/>
              <a:t> (Fundamentals)</a:t>
            </a:r>
            <a:br>
              <a:rPr lang="sl-SI" sz="2000" dirty="0"/>
            </a:br>
            <a:r>
              <a:rPr lang="sl-SI" sz="2000" dirty="0"/>
              <a:t>3. </a:t>
            </a:r>
            <a:r>
              <a:rPr lang="sl-SI" sz="2000" dirty="0" err="1"/>
              <a:t>Learning</a:t>
            </a:r>
            <a:r>
              <a:rPr lang="sl-SI" sz="2000" dirty="0"/>
              <a:t> to </a:t>
            </a:r>
            <a:r>
              <a:rPr lang="sl-SI" sz="2000" dirty="0" err="1"/>
              <a:t>Train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/>
              <a:t>4.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phase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basic</a:t>
            </a:r>
            <a:r>
              <a:rPr lang="sl-SI" sz="2000" dirty="0"/>
              <a:t> </a:t>
            </a:r>
            <a:r>
              <a:rPr lang="sl-SI" sz="2000" dirty="0" err="1"/>
              <a:t>training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selected</a:t>
            </a:r>
            <a:r>
              <a:rPr lang="sl-SI" sz="2000" dirty="0"/>
              <a:t> sport (</a:t>
            </a:r>
            <a:r>
              <a:rPr lang="sl-SI" sz="2000" dirty="0" err="1"/>
              <a:t>Training</a:t>
            </a:r>
            <a:r>
              <a:rPr lang="sl-SI" sz="2000" dirty="0"/>
              <a:t> to </a:t>
            </a:r>
            <a:r>
              <a:rPr lang="sl-SI" sz="2000" dirty="0" err="1"/>
              <a:t>Train</a:t>
            </a:r>
            <a:r>
              <a:rPr lang="sl-SI" sz="2000" dirty="0"/>
              <a:t>)</a:t>
            </a:r>
            <a:br>
              <a:rPr lang="sl-SI" sz="2000" dirty="0"/>
            </a:br>
            <a:r>
              <a:rPr lang="sl-SI" sz="2000" dirty="0"/>
              <a:t>5. </a:t>
            </a:r>
            <a:r>
              <a:rPr lang="sl-SI" sz="2000" dirty="0" err="1"/>
              <a:t>Learning</a:t>
            </a:r>
            <a:r>
              <a:rPr lang="sl-SI" sz="2000" dirty="0"/>
              <a:t> to </a:t>
            </a:r>
            <a:r>
              <a:rPr lang="sl-SI" sz="2000" dirty="0" err="1"/>
              <a:t>Compete</a:t>
            </a:r>
            <a:r>
              <a:rPr lang="sl-SI" sz="2000" dirty="0"/>
              <a:t> </a:t>
            </a:r>
            <a:r>
              <a:rPr lang="sl-SI" sz="2000" dirty="0" err="1"/>
              <a:t>phase</a:t>
            </a:r>
            <a:r>
              <a:rPr lang="sl-SI" sz="2000" dirty="0"/>
              <a:t> </a:t>
            </a:r>
            <a:r>
              <a:rPr lang="sl-SI" sz="2000" dirty="0" err="1"/>
              <a:t>learning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/>
              <a:t>6. </a:t>
            </a:r>
            <a:r>
              <a:rPr lang="sl-SI" sz="2000" dirty="0" err="1"/>
              <a:t>Preparation</a:t>
            </a:r>
            <a:r>
              <a:rPr lang="sl-SI" sz="2000" dirty="0"/>
              <a:t> </a:t>
            </a:r>
            <a:r>
              <a:rPr lang="sl-SI" sz="2000" dirty="0" err="1"/>
              <a:t>phase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competition</a:t>
            </a:r>
            <a:r>
              <a:rPr lang="sl-SI" sz="2000" dirty="0"/>
              <a:t> (</a:t>
            </a:r>
            <a:r>
              <a:rPr lang="sl-SI" sz="2000" dirty="0" err="1"/>
              <a:t>Training</a:t>
            </a:r>
            <a:r>
              <a:rPr lang="sl-SI" sz="2000" dirty="0"/>
              <a:t> to </a:t>
            </a:r>
            <a:r>
              <a:rPr lang="sl-SI" sz="2000" dirty="0" err="1"/>
              <a:t>Compete</a:t>
            </a:r>
            <a:r>
              <a:rPr lang="sl-SI" sz="2000" dirty="0"/>
              <a:t>)</a:t>
            </a:r>
            <a:br>
              <a:rPr lang="sl-SI" sz="2000" dirty="0"/>
            </a:br>
            <a:r>
              <a:rPr lang="sl-SI" sz="2000" dirty="0"/>
              <a:t>7. </a:t>
            </a:r>
            <a:r>
              <a:rPr lang="sl-SI" sz="2000" dirty="0" err="1"/>
              <a:t>Training</a:t>
            </a:r>
            <a:r>
              <a:rPr lang="sl-SI" sz="2000" dirty="0"/>
              <a:t> to </a:t>
            </a:r>
            <a:r>
              <a:rPr lang="sl-SI" sz="2000" dirty="0" err="1"/>
              <a:t>Win</a:t>
            </a:r>
            <a:r>
              <a:rPr lang="sl-SI" sz="2000" dirty="0"/>
              <a:t> (</a:t>
            </a:r>
            <a:r>
              <a:rPr lang="sl-SI" sz="2000" dirty="0" err="1"/>
              <a:t>Training</a:t>
            </a:r>
            <a:r>
              <a:rPr lang="sl-SI" sz="2000" dirty="0"/>
              <a:t> to </a:t>
            </a:r>
            <a:r>
              <a:rPr lang="sl-SI" sz="2000" dirty="0" err="1"/>
              <a:t>Win</a:t>
            </a:r>
            <a:r>
              <a:rPr lang="sl-SI" sz="2000" dirty="0"/>
              <a:t>)</a:t>
            </a:r>
          </a:p>
          <a:p>
            <a:endParaRPr lang="sl-SI" sz="20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A843-A3DC-4AF4-9059-34E7E4E5DF19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457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A843-A3DC-4AF4-9059-34E7E4E5DF19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0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52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57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79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95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31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21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09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97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125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0CAB-1B9D-4CE7-BDA1-339264D3999A}" type="datetimeFigureOut">
              <a:rPr lang="sl-SI" smtClean="0"/>
              <a:pPr/>
              <a:t>4.12.2019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BDE9-D2C3-4240-8355-446D741425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67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i/url?sa=i&amp;rct=j&amp;q=&amp;esrc=s&amp;source=images&amp;cd=&amp;cad=rja&amp;uact=8&amp;ved=0CAcQjRxqFQoTCKKmu-qrv8gCFcE7FAodMWEIqg&amp;url=http://prpsych.com/2014/12/overtraining-young-athletes-too-much-of-a-good-thing/&amp;psig=AFQjCNF33agkEtlFe-hiSlDsRejRGLbnnQ&amp;ust=14448218949045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&amp;url=http://www.theprovince.com/sports/story.html?id%3D6931325&amp;psig=AFQjCNFL7HUEWW5345qeMeUmcc6nD3LckQ&amp;ust=144486048559305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si/url?sa=i&amp;rct=j&amp;q=&amp;esrc=s&amp;source=images&amp;cd=&amp;cad=rja&amp;uact=8&amp;ved=0CAcQjRxqFQoTCKu_sNz65cgCFUfhcgodqy0GFg&amp;url=http://www.visiontimes.com/2014/07/12/child-cruelty-or-just-training-gymnastics-bootcamp-for-little-kids-in-anhui-province.html&amp;bvm=bv.106130839,d.bGg&amp;psig=AFQjCNF7TwHQrfji2XL3K8pN0j8muJ-VAw&amp;ust=144614887392434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tatic2.spulsecdn.net/pics/00/00/40/25/402538_1_O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sa=i&amp;rct=j&amp;q=&amp;esrc=s&amp;source=images&amp;cd=&amp;cad=rja&amp;uact=8&amp;ved=0ahUKEwjJ_ZGjk-3RAhWrFJoKHXmeByAQjRwIBw&amp;url=http://www.fiveringsathletics.com/blog/fixing-the-youth-sports-problem-part-2.html&amp;psig=AFQjCNHIsaSAjOa0ewceEmObVyxGrghqwA&amp;ust=148597814954353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etska-zveza.si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etska-zveza.si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etska-zveza.si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9134" y="3991910"/>
            <a:ext cx="8440241" cy="1693422"/>
          </a:xfrm>
        </p:spPr>
        <p:txBody>
          <a:bodyPr>
            <a:normAutofit fontScale="90000"/>
          </a:bodyPr>
          <a:lstStyle/>
          <a:p>
            <a:pPr hangingPunct="0"/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OTKRIVANJE I RAZVOJ TALENATA U ATLETICI</a:t>
            </a:r>
            <a:b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Milan Čoh</a:t>
            </a:r>
            <a:b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Kragujevac, </a:t>
            </a:r>
            <a:r>
              <a:rPr lang="sl-SI" sz="2400" b="1" dirty="0" err="1" smtClean="0">
                <a:solidFill>
                  <a:schemeClr val="accent1">
                    <a:lumMod val="50000"/>
                  </a:schemeClr>
                </a:solidFill>
              </a:rPr>
              <a:t>novembar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 2019</a:t>
            </a:r>
            <a:b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						</a:t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sl-SI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" y="1844824"/>
            <a:ext cx="8969376" cy="83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endParaRPr lang="sl-SI" sz="20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4"/>
          <a:stretch/>
        </p:blipFill>
        <p:spPr>
          <a:xfrm>
            <a:off x="5868144" y="779030"/>
            <a:ext cx="1872208" cy="7426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35998" r="24004" b="28004"/>
          <a:stretch/>
        </p:blipFill>
        <p:spPr>
          <a:xfrm>
            <a:off x="6012160" y="1483290"/>
            <a:ext cx="1584176" cy="11406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7795"/>
            <a:ext cx="2781263" cy="19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34" y="1988840"/>
            <a:ext cx="8568952" cy="4248472"/>
          </a:xfrm>
          <a:solidFill>
            <a:srgbClr val="0000CC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l-SI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Rano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uključivanje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specializacija je trend u svetu</a:t>
            </a:r>
          </a:p>
          <a:p>
            <a:pPr>
              <a:lnSpc>
                <a:spcPct val="80000"/>
              </a:lnSpc>
              <a:defRPr/>
            </a:pP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Konkurencija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za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talentovane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pojedince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unutar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sportova</a:t>
            </a:r>
            <a:endParaRPr lang="sl-SI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Rano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uključivanje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 garantira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uspjeha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!!!!! </a:t>
            </a:r>
          </a:p>
          <a:p>
            <a:pPr>
              <a:lnSpc>
                <a:spcPct val="80000"/>
              </a:lnSpc>
              <a:defRPr/>
            </a:pP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Postoju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iznimke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(Tiger Woods,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Agassi,  Novak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Djoković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Venus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Serena Williams)</a:t>
            </a:r>
          </a:p>
          <a:p>
            <a:pPr>
              <a:lnSpc>
                <a:spcPct val="80000"/>
              </a:lnSpc>
              <a:defRPr/>
            </a:pP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Posledica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specialnog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treninga i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opterečenja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–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povrede</a:t>
            </a:r>
            <a:endParaRPr lang="sl-SI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Pritisak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okoline,  </a:t>
            </a: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nekritičnost </a:t>
            </a:r>
            <a:r>
              <a:rPr lang="sl-S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trenera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roditelja</a:t>
            </a:r>
          </a:p>
          <a:p>
            <a:pPr>
              <a:lnSpc>
                <a:spcPct val="80000"/>
              </a:lnSpc>
              <a:defRPr/>
            </a:pP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Psiho socialni problemi (motivacija, ne- </a:t>
            </a:r>
            <a:r>
              <a:rPr lang="sl-SI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podnošenje</a:t>
            </a:r>
            <a:r>
              <a:rPr lang="sl-SI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poraza)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Prevremeni</a:t>
            </a: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kraj kariere !!!???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72309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DALI JE RANO UKLUČIVANJE DECE U TAKMIČARSKI SPORT  KORISTNO I POTREBNO </a:t>
            </a:r>
            <a:r>
              <a:rPr lang="sl-SI" sz="2800" b="1" dirty="0" smtClean="0">
                <a:solidFill>
                  <a:srgbClr val="FF0000"/>
                </a:solidFill>
              </a:rPr>
              <a:t>????</a:t>
            </a:r>
            <a:endParaRPr lang="sl-SI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09576" y="1412776"/>
            <a:ext cx="8410896" cy="4680520"/>
          </a:xfrm>
          <a:prstGeom prst="rect">
            <a:avLst/>
          </a:prstGeom>
          <a:solidFill>
            <a:srgbClr val="0000CC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Socialna izolacija - segregacija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Odsutnost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obrazovanja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Manipulacije roditelja i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trenera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za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postizanje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„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ciljeva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indrom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izgaranja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iscrpljenosti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„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out“)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Previše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specialnog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treninga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povrede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asičenje s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sportom</a:t>
            </a:r>
            <a:endParaRPr lang="sl-SI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Pomanjkanje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unutrašnje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motivacije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Ugrožavanje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rasti, razvoja i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zdravlja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mladog</a:t>
            </a:r>
            <a:r>
              <a:rPr lang="sl-SI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sportaša</a:t>
            </a:r>
            <a:endParaRPr lang="sl-SI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09575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RIZICI  RANE SPECIALIZACIJE</a:t>
            </a:r>
            <a:endParaRPr lang="sl-SI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rpsych.com/wp-content/uploads/2014/12/Overtrai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674404"/>
            <a:ext cx="3740905" cy="54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5256076" y="260648"/>
            <a:ext cx="2592288" cy="1988614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sl-SI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„</a:t>
            </a:r>
            <a:r>
              <a:rPr lang="sl-SI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Burn</a:t>
            </a:r>
            <a:r>
              <a:rPr lang="sl-SI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out“</a:t>
            </a:r>
            <a:endParaRPr lang="sl-SI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35368"/>
            <a:ext cx="4680520" cy="33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heprovince.com/sports/cms/binary/6931325.jpg?size=620x400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26752" cy="49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6228184" y="116632"/>
            <a:ext cx="2755879" cy="174849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sl-SI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Socialna izolacija </a:t>
            </a:r>
          </a:p>
          <a:p>
            <a:pPr algn="ctr" eaLnBrk="0" hangingPunct="0">
              <a:defRPr/>
            </a:pPr>
            <a:r>
              <a:rPr lang="sl-SI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segregacija</a:t>
            </a:r>
            <a:endParaRPr lang="sl-SI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isiontimes.com/uploads/2014/07/ChinaChildren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756592" y="208012"/>
            <a:ext cx="8229600" cy="1143000"/>
          </a:xfrm>
        </p:spPr>
        <p:txBody>
          <a:bodyPr>
            <a:noAutofit/>
          </a:bodyPr>
          <a:lstStyle/>
          <a:p>
            <a:r>
              <a:rPr lang="sl-SI" sz="8000" dirty="0" smtClean="0">
                <a:solidFill>
                  <a:srgbClr val="FF0000"/>
                </a:solidFill>
              </a:rPr>
              <a:t>????????????</a:t>
            </a:r>
            <a:endParaRPr lang="sl-SI" sz="8000" dirty="0">
              <a:solidFill>
                <a:srgbClr val="FF0000"/>
              </a:solidFill>
            </a:endParaRPr>
          </a:p>
        </p:txBody>
      </p:sp>
      <p:sp>
        <p:nvSpPr>
          <p:cNvPr id="4" name="Oval 32"/>
          <p:cNvSpPr>
            <a:spLocks noChangeArrowheads="1"/>
          </p:cNvSpPr>
          <p:nvPr/>
        </p:nvSpPr>
        <p:spPr bwMode="auto">
          <a:xfrm>
            <a:off x="6246615" y="136096"/>
            <a:ext cx="2755879" cy="174849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sl-SI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705648" y="364013"/>
            <a:ext cx="2083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sz="2400" b="1" dirty="0" smtClean="0">
              <a:solidFill>
                <a:srgbClr val="FFFF00"/>
              </a:solidFill>
            </a:endParaRPr>
          </a:p>
          <a:p>
            <a:r>
              <a:rPr lang="sl-SI" sz="2400" b="1" dirty="0" err="1" smtClean="0">
                <a:solidFill>
                  <a:srgbClr val="FFFF00"/>
                </a:solidFill>
              </a:rPr>
              <a:t>Bez</a:t>
            </a:r>
            <a:r>
              <a:rPr lang="sl-SI" sz="2400" b="1" dirty="0" smtClean="0">
                <a:solidFill>
                  <a:srgbClr val="FFFF00"/>
                </a:solidFill>
              </a:rPr>
              <a:t> </a:t>
            </a:r>
            <a:r>
              <a:rPr lang="sl-SI" sz="2400" b="1" dirty="0" err="1" smtClean="0">
                <a:solidFill>
                  <a:srgbClr val="FFFF00"/>
                </a:solidFill>
              </a:rPr>
              <a:t>komentara</a:t>
            </a:r>
            <a:endParaRPr lang="sl-SI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Coh Milan\2015-06-15_Koper ATL\P1020920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6083"/>
            <a:ext cx="73928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6267476" y="131834"/>
            <a:ext cx="2755879" cy="174849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sl-SI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838944" y="652140"/>
            <a:ext cx="1606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Sport </a:t>
            </a:r>
            <a:r>
              <a:rPr lang="sl-SI" sz="2000" b="1" dirty="0" smtClean="0">
                <a:solidFill>
                  <a:srgbClr val="FFFF00"/>
                </a:solidFill>
              </a:rPr>
              <a:t>dece </a:t>
            </a:r>
          </a:p>
          <a:p>
            <a:r>
              <a:rPr lang="sl-SI" sz="2000" b="1" dirty="0" smtClean="0">
                <a:solidFill>
                  <a:srgbClr val="FFFF00"/>
                </a:solidFill>
              </a:rPr>
              <a:t>mora biti igra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3"/>
          <p:cNvSpPr>
            <a:spLocks noChangeArrowheads="1"/>
          </p:cNvSpPr>
          <p:nvPr/>
        </p:nvSpPr>
        <p:spPr bwMode="auto">
          <a:xfrm>
            <a:off x="1387084" y="3487480"/>
            <a:ext cx="2754312" cy="1247775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1400" b="1">
              <a:solidFill>
                <a:srgbClr val="CC0000"/>
              </a:solidFill>
            </a:endParaRPr>
          </a:p>
        </p:txBody>
      </p:sp>
      <p:sp>
        <p:nvSpPr>
          <p:cNvPr id="240643" name="AutoShape 4"/>
          <p:cNvSpPr>
            <a:spLocks noChangeArrowheads="1"/>
          </p:cNvSpPr>
          <p:nvPr/>
        </p:nvSpPr>
        <p:spPr bwMode="auto">
          <a:xfrm>
            <a:off x="1470025" y="942183"/>
            <a:ext cx="5843588" cy="144621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2400" b="1">
              <a:solidFill>
                <a:schemeClr val="bg1"/>
              </a:solidFill>
            </a:endParaRPr>
          </a:p>
        </p:txBody>
      </p:sp>
      <p:sp>
        <p:nvSpPr>
          <p:cNvPr id="240644" name="AutoShape 5"/>
          <p:cNvSpPr>
            <a:spLocks noChangeArrowheads="1"/>
          </p:cNvSpPr>
          <p:nvPr/>
        </p:nvSpPr>
        <p:spPr bwMode="auto">
          <a:xfrm>
            <a:off x="4892408" y="3511645"/>
            <a:ext cx="3035541" cy="11684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2400" b="1">
              <a:solidFill>
                <a:schemeClr val="bg1"/>
              </a:solidFill>
            </a:endParaRP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866647" y="3653724"/>
            <a:ext cx="1638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KLASIČNI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MODEL</a:t>
            </a:r>
            <a:endParaRPr lang="sl-SI" altLang="sl-SI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5101164" y="3696236"/>
            <a:ext cx="2800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MODEL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DIVERZIFIKACIJE</a:t>
            </a:r>
            <a:endParaRPr lang="sl-SI" altLang="sl-SI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sl-SI" altLang="sl-SI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2401888" y="1369618"/>
            <a:ext cx="397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FFFF00"/>
                </a:solidFill>
                <a:latin typeface="Arial" panose="020B0604020202020204" pitchFamily="34" charset="0"/>
              </a:rPr>
              <a:t>SPECIALIZACIJA</a:t>
            </a:r>
            <a:endParaRPr lang="sl-SI" altLang="sl-SI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8334" name="AutoShape 14"/>
          <p:cNvSpPr>
            <a:spLocks noChangeArrowheads="1"/>
          </p:cNvSpPr>
          <p:nvPr/>
        </p:nvSpPr>
        <p:spPr bwMode="auto">
          <a:xfrm>
            <a:off x="2577306" y="2646363"/>
            <a:ext cx="250825" cy="671512"/>
          </a:xfrm>
          <a:prstGeom prst="downArrow">
            <a:avLst>
              <a:gd name="adj1" fmla="val 50000"/>
              <a:gd name="adj2" fmla="val 669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68335" name="AutoShape 15"/>
          <p:cNvSpPr>
            <a:spLocks noChangeArrowheads="1"/>
          </p:cNvSpPr>
          <p:nvPr/>
        </p:nvSpPr>
        <p:spPr bwMode="auto">
          <a:xfrm>
            <a:off x="5994668" y="2640409"/>
            <a:ext cx="250825" cy="671513"/>
          </a:xfrm>
          <a:prstGeom prst="downArrow">
            <a:avLst>
              <a:gd name="adj1" fmla="val 50000"/>
              <a:gd name="adj2" fmla="val 669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406526" y="5373488"/>
            <a:ext cx="2754312" cy="1247775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1400" b="1">
              <a:solidFill>
                <a:srgbClr val="CC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3815" y="5599743"/>
            <a:ext cx="2151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specializacija</a:t>
            </a:r>
            <a:endParaRPr lang="sl-SI" altLang="sl-SI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866389" y="5452863"/>
            <a:ext cx="2829992" cy="11684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2400" b="1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92408" y="5643432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Više </a:t>
            </a:r>
            <a:r>
              <a:rPr lang="sl-SI" alt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sportova</a:t>
            </a:r>
            <a:endParaRPr lang="sl-SI" altLang="sl-SI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Kasnija</a:t>
            </a:r>
            <a:r>
              <a:rPr lang="sl-SI" altLang="sl-SI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specializacija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43754" y="4803838"/>
            <a:ext cx="284377" cy="594796"/>
          </a:xfrm>
          <a:prstGeom prst="downArrow">
            <a:avLst>
              <a:gd name="adj1" fmla="val 50000"/>
              <a:gd name="adj2" fmla="val 6693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093527" y="4741662"/>
            <a:ext cx="250825" cy="671512"/>
          </a:xfrm>
          <a:prstGeom prst="downArrow">
            <a:avLst>
              <a:gd name="adj1" fmla="val 50000"/>
              <a:gd name="adj2" fmla="val 66930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Line 3"/>
          <p:cNvSpPr>
            <a:spLocks noChangeShapeType="1"/>
          </p:cNvSpPr>
          <p:nvPr/>
        </p:nvSpPr>
        <p:spPr bwMode="auto">
          <a:xfrm>
            <a:off x="876300" y="6172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55" name="Freeform 4"/>
          <p:cNvSpPr>
            <a:spLocks/>
          </p:cNvSpPr>
          <p:nvPr/>
        </p:nvSpPr>
        <p:spPr bwMode="auto">
          <a:xfrm>
            <a:off x="838200" y="1409700"/>
            <a:ext cx="160338" cy="4038600"/>
          </a:xfrm>
          <a:custGeom>
            <a:avLst/>
            <a:gdLst>
              <a:gd name="T0" fmla="*/ 0 w 1"/>
              <a:gd name="T1" fmla="*/ 2147483647 h 2544"/>
              <a:gd name="T2" fmla="*/ 0 w 1"/>
              <a:gd name="T3" fmla="*/ 1542335430 h 2544"/>
              <a:gd name="T4" fmla="*/ 0 w 1"/>
              <a:gd name="T5" fmla="*/ 0 h 2544"/>
              <a:gd name="T6" fmla="*/ 0 60000 65536"/>
              <a:gd name="T7" fmla="*/ 0 60000 65536"/>
              <a:gd name="T8" fmla="*/ 0 60000 65536"/>
              <a:gd name="T9" fmla="*/ 0 w 1"/>
              <a:gd name="T10" fmla="*/ 0 h 2544"/>
              <a:gd name="T11" fmla="*/ 1 w 1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44">
                <a:moveTo>
                  <a:pt x="0" y="2544"/>
                </a:moveTo>
                <a:lnTo>
                  <a:pt x="0" y="6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1143000" y="2159000"/>
            <a:ext cx="6743700" cy="3484563"/>
          </a:xfrm>
          <a:custGeom>
            <a:avLst/>
            <a:gdLst>
              <a:gd name="T0" fmla="*/ 0 w 4248"/>
              <a:gd name="T1" fmla="*/ 2147483647 h 2195"/>
              <a:gd name="T2" fmla="*/ 1854834941 w 4248"/>
              <a:gd name="T3" fmla="*/ 2147483647 h 2195"/>
              <a:gd name="T4" fmla="*/ 2147483647 w 4248"/>
              <a:gd name="T5" fmla="*/ 2147483647 h 2195"/>
              <a:gd name="T6" fmla="*/ 2147483647 w 4248"/>
              <a:gd name="T7" fmla="*/ 2147483647 h 2195"/>
              <a:gd name="T8" fmla="*/ 2147483647 w 4248"/>
              <a:gd name="T9" fmla="*/ 2147483647 h 2195"/>
              <a:gd name="T10" fmla="*/ 2147483647 w 4248"/>
              <a:gd name="T11" fmla="*/ 2147483647 h 2195"/>
              <a:gd name="T12" fmla="*/ 2147483647 w 4248"/>
              <a:gd name="T13" fmla="*/ 2147483647 h 2195"/>
              <a:gd name="T14" fmla="*/ 2147483647 w 4248"/>
              <a:gd name="T15" fmla="*/ 2147483647 h 2195"/>
              <a:gd name="T16" fmla="*/ 2147483647 w 4248"/>
              <a:gd name="T17" fmla="*/ 1018143215 h 2195"/>
              <a:gd name="T18" fmla="*/ 2147483647 w 4248"/>
              <a:gd name="T19" fmla="*/ 201612489 h 2195"/>
              <a:gd name="T20" fmla="*/ 2147483647 w 4248"/>
              <a:gd name="T21" fmla="*/ 20161250 h 2195"/>
              <a:gd name="T22" fmla="*/ 2147483647 w 4248"/>
              <a:gd name="T23" fmla="*/ 80645000 h 2195"/>
              <a:gd name="T24" fmla="*/ 2147483647 w 4248"/>
              <a:gd name="T25" fmla="*/ 322580002 h 21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48"/>
              <a:gd name="T40" fmla="*/ 0 h 2195"/>
              <a:gd name="T41" fmla="*/ 4248 w 4248"/>
              <a:gd name="T42" fmla="*/ 2195 h 21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48" h="2195">
                <a:moveTo>
                  <a:pt x="0" y="2192"/>
                </a:moveTo>
                <a:lnTo>
                  <a:pt x="736" y="2195"/>
                </a:lnTo>
                <a:lnTo>
                  <a:pt x="1158" y="2151"/>
                </a:lnTo>
                <a:lnTo>
                  <a:pt x="1202" y="2140"/>
                </a:lnTo>
                <a:lnTo>
                  <a:pt x="1180" y="2162"/>
                </a:lnTo>
                <a:lnTo>
                  <a:pt x="1716" y="2012"/>
                </a:lnTo>
                <a:cubicBezTo>
                  <a:pt x="1917" y="1947"/>
                  <a:pt x="2166" y="1946"/>
                  <a:pt x="2388" y="1772"/>
                </a:cubicBezTo>
                <a:cubicBezTo>
                  <a:pt x="2610" y="1598"/>
                  <a:pt x="2870" y="1196"/>
                  <a:pt x="3048" y="968"/>
                </a:cubicBezTo>
                <a:cubicBezTo>
                  <a:pt x="3226" y="740"/>
                  <a:pt x="3324" y="552"/>
                  <a:pt x="3456" y="404"/>
                </a:cubicBezTo>
                <a:cubicBezTo>
                  <a:pt x="3588" y="256"/>
                  <a:pt x="3746" y="146"/>
                  <a:pt x="3840" y="80"/>
                </a:cubicBezTo>
                <a:cubicBezTo>
                  <a:pt x="3934" y="14"/>
                  <a:pt x="3968" y="16"/>
                  <a:pt x="4020" y="8"/>
                </a:cubicBezTo>
                <a:cubicBezTo>
                  <a:pt x="4072" y="0"/>
                  <a:pt x="4114" y="12"/>
                  <a:pt x="4152" y="32"/>
                </a:cubicBezTo>
                <a:cubicBezTo>
                  <a:pt x="4190" y="52"/>
                  <a:pt x="4228" y="108"/>
                  <a:pt x="4248" y="128"/>
                </a:cubicBezTo>
              </a:path>
            </a:pathLst>
          </a:custGeom>
          <a:solidFill>
            <a:schemeClr val="bg1"/>
          </a:solidFill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009900"/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59" name="Line 8"/>
          <p:cNvSpPr>
            <a:spLocks noChangeShapeType="1"/>
          </p:cNvSpPr>
          <p:nvPr/>
        </p:nvSpPr>
        <p:spPr bwMode="auto">
          <a:xfrm>
            <a:off x="3886200" y="5029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60" name="Line 9"/>
          <p:cNvSpPr>
            <a:spLocks noChangeShapeType="1"/>
          </p:cNvSpPr>
          <p:nvPr/>
        </p:nvSpPr>
        <p:spPr bwMode="auto">
          <a:xfrm>
            <a:off x="5029200" y="4572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61" name="Line 10"/>
          <p:cNvSpPr>
            <a:spLocks noChangeShapeType="1"/>
          </p:cNvSpPr>
          <p:nvPr/>
        </p:nvSpPr>
        <p:spPr bwMode="auto">
          <a:xfrm>
            <a:off x="6553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62" name="Line 11"/>
          <p:cNvSpPr>
            <a:spLocks noChangeShapeType="1"/>
          </p:cNvSpPr>
          <p:nvPr/>
        </p:nvSpPr>
        <p:spPr bwMode="auto">
          <a:xfrm>
            <a:off x="7956550" y="2743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70" name="Line 19"/>
          <p:cNvSpPr>
            <a:spLocks noChangeShapeType="1"/>
          </p:cNvSpPr>
          <p:nvPr/>
        </p:nvSpPr>
        <p:spPr bwMode="auto">
          <a:xfrm flipV="1">
            <a:off x="800100" y="541020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71" name="Line 20"/>
          <p:cNvSpPr>
            <a:spLocks noChangeShapeType="1"/>
          </p:cNvSpPr>
          <p:nvPr/>
        </p:nvSpPr>
        <p:spPr bwMode="auto">
          <a:xfrm flipH="1">
            <a:off x="704850" y="5581650"/>
            <a:ext cx="2476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72" name="Line 21"/>
          <p:cNvSpPr>
            <a:spLocks noChangeShapeType="1"/>
          </p:cNvSpPr>
          <p:nvPr/>
        </p:nvSpPr>
        <p:spPr bwMode="auto">
          <a:xfrm>
            <a:off x="857250" y="5676900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75" name="Line 24"/>
          <p:cNvSpPr>
            <a:spLocks noChangeShapeType="1"/>
          </p:cNvSpPr>
          <p:nvPr/>
        </p:nvSpPr>
        <p:spPr bwMode="auto">
          <a:xfrm>
            <a:off x="2190750" y="5276850"/>
            <a:ext cx="0" cy="1581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076" name="Line 25"/>
          <p:cNvSpPr>
            <a:spLocks noChangeShapeType="1"/>
          </p:cNvSpPr>
          <p:nvPr/>
        </p:nvSpPr>
        <p:spPr bwMode="auto">
          <a:xfrm>
            <a:off x="857250" y="4762500"/>
            <a:ext cx="44196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2" name="Oval 32"/>
          <p:cNvSpPr>
            <a:spLocks noChangeArrowheads="1"/>
          </p:cNvSpPr>
          <p:nvPr/>
        </p:nvSpPr>
        <p:spPr bwMode="auto">
          <a:xfrm>
            <a:off x="1547664" y="4797152"/>
            <a:ext cx="2952328" cy="136815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Inicialno stanje</a:t>
            </a:r>
          </a:p>
          <a:p>
            <a:pPr algn="ctr" eaLnBrk="0" hangingPunct="0">
              <a:defRPr/>
            </a:pPr>
            <a:r>
              <a:rPr lang="sl-SI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Kalendarska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starost</a:t>
            </a:r>
          </a:p>
          <a:p>
            <a:pPr algn="ctr" eaLnBrk="0" hangingPunct="0">
              <a:defRPr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Biološka starost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92948" y="2492375"/>
            <a:ext cx="1727524" cy="1224657"/>
            <a:chOff x="3621" y="1822"/>
            <a:chExt cx="795" cy="605"/>
          </a:xfrm>
        </p:grpSpPr>
        <p:sp>
          <p:nvSpPr>
            <p:cNvPr id="16406" name="Oval 31"/>
            <p:cNvSpPr>
              <a:spLocks noChangeArrowheads="1"/>
            </p:cNvSpPr>
            <p:nvPr/>
          </p:nvSpPr>
          <p:spPr bwMode="auto">
            <a:xfrm>
              <a:off x="3621" y="1822"/>
              <a:ext cx="722" cy="60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 altLang="sl-SI" sz="180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81953" name="Rectangle 33"/>
            <p:cNvSpPr>
              <a:spLocks noChangeArrowheads="1"/>
            </p:cNvSpPr>
            <p:nvPr/>
          </p:nvSpPr>
          <p:spPr bwMode="auto">
            <a:xfrm>
              <a:off x="3793" y="2065"/>
              <a:ext cx="623" cy="2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sl-SI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Rezultat</a:t>
              </a:r>
              <a:endParaRPr lang="sl-SI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4211638" y="3357562"/>
            <a:ext cx="2520602" cy="1079549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Trening</a:t>
            </a:r>
          </a:p>
          <a:p>
            <a:pPr algn="ctr" eaLnBrk="0" hangingPunct="0">
              <a:defRPr/>
            </a:pPr>
            <a:r>
              <a:rPr lang="sl-SI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Tempo razvoja</a:t>
            </a:r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8" name="Naslov 1"/>
          <p:cNvSpPr txBox="1">
            <a:spLocks/>
          </p:cNvSpPr>
          <p:nvPr/>
        </p:nvSpPr>
        <p:spPr bwMode="auto">
          <a:xfrm>
            <a:off x="0" y="332656"/>
            <a:ext cx="89916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28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DINAMIKA SPORTSKOG REZULTATA</a:t>
            </a:r>
            <a:endParaRPr lang="sl-SI" sz="28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5367908" y="5187331"/>
            <a:ext cx="2404493" cy="1042019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Ericsson</a:t>
            </a:r>
          </a:p>
          <a:p>
            <a:pPr algn="ctr" eaLnBrk="0" hangingPunct="0">
              <a:defRPr/>
            </a:pP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10.000 SATI</a:t>
            </a:r>
          </a:p>
          <a:p>
            <a:pPr algn="ctr" eaLnBrk="0" hangingPunct="0">
              <a:defRPr/>
            </a:pP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8 -10 </a:t>
            </a:r>
            <a:r>
              <a:rPr lang="sl-S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godina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3" name="Picture 2" descr="http://www-static2.spulsecdn.net/pics/00/00/40/25/402538_1_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60" y="842936"/>
            <a:ext cx="2633529" cy="28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6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 animBg="1"/>
      <p:bldP spid="3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4" descr="1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57" y="1211593"/>
            <a:ext cx="849378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6" descr="DSC0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557338"/>
            <a:ext cx="1727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07051" y="4869476"/>
            <a:ext cx="2195017" cy="432048"/>
          </a:xfrm>
          <a:prstGeom prst="rect">
            <a:avLst/>
          </a:prstGeom>
          <a:solidFill>
            <a:srgbClr val="9933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FAZA IGRE IN ZABAVE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69751" y="3505645"/>
            <a:ext cx="2069618" cy="302092"/>
          </a:xfrm>
          <a:prstGeom prst="rect">
            <a:avLst/>
          </a:prstGeom>
          <a:solidFill>
            <a:srgbClr val="9933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FAZA TRENINGA ZA TAKMIČENJE</a:t>
            </a:r>
          </a:p>
        </p:txBody>
      </p:sp>
      <p:sp>
        <p:nvSpPr>
          <p:cNvPr id="10" name="Naslov 1"/>
          <p:cNvSpPr txBox="1">
            <a:spLocks noGrp="1"/>
          </p:cNvSpPr>
          <p:nvPr>
            <p:ph type="title"/>
          </p:nvPr>
        </p:nvSpPr>
        <p:spPr>
          <a:xfrm>
            <a:off x="641039" y="72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 </a:t>
            </a:r>
            <a:br>
              <a:rPr lang="sl-SI" sz="2800" b="1" dirty="0" smtClean="0">
                <a:solidFill>
                  <a:schemeClr val="tx2"/>
                </a:solidFill>
              </a:rPr>
            </a:br>
            <a:r>
              <a:rPr lang="sl-SI" sz="2800" b="1" dirty="0" smtClean="0">
                <a:solidFill>
                  <a:schemeClr val="tx2"/>
                </a:solidFill>
              </a:rPr>
              <a:t> SAVREMENI MODEL RAZVOJA SPORTAŠA</a:t>
            </a:r>
            <a:br>
              <a:rPr lang="sl-SI" sz="2800" b="1" dirty="0" smtClean="0">
                <a:solidFill>
                  <a:schemeClr val="tx2"/>
                </a:solidFill>
              </a:rPr>
            </a:br>
            <a:r>
              <a:rPr lang="sl-SI" sz="2800" b="1" dirty="0" smtClean="0">
                <a:solidFill>
                  <a:schemeClr val="tx2"/>
                </a:solidFill>
              </a:rPr>
              <a:t/>
            </a:r>
            <a:br>
              <a:rPr lang="sl-SI" sz="2800" b="1" dirty="0" smtClean="0">
                <a:solidFill>
                  <a:schemeClr val="tx2"/>
                </a:solidFill>
              </a:rPr>
            </a:br>
            <a:endParaRPr lang="sl-SI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 descr="Rezultat iskanja slik za developing talents in sport canada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7638"/>
            <a:ext cx="6480720" cy="49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  LONG-TERM ATHLETE DEVELOPMENT MODEL (LTAD)</a:t>
            </a:r>
            <a:br>
              <a:rPr lang="sl-SI" sz="2800" b="1" dirty="0" smtClean="0">
                <a:solidFill>
                  <a:schemeClr val="tx2"/>
                </a:solidFill>
              </a:rPr>
            </a:br>
            <a:r>
              <a:rPr lang="sl-SI" sz="2800" b="1" dirty="0" err="1" smtClean="0">
                <a:solidFill>
                  <a:schemeClr val="tx2"/>
                </a:solidFill>
              </a:rPr>
              <a:t>Balyi</a:t>
            </a:r>
            <a:r>
              <a:rPr lang="sl-SI" sz="2800" b="1" dirty="0" smtClean="0">
                <a:solidFill>
                  <a:schemeClr val="tx2"/>
                </a:solidFill>
              </a:rPr>
              <a:t> 2004 </a:t>
            </a:r>
            <a:r>
              <a:rPr lang="sl-SI" sz="2800" b="1" dirty="0" smtClean="0">
                <a:solidFill>
                  <a:srgbClr val="FF0000"/>
                </a:solidFill>
              </a:rPr>
              <a:t>(</a:t>
            </a:r>
            <a:r>
              <a:rPr lang="sl-SI" sz="2400" b="1" smtClean="0">
                <a:solidFill>
                  <a:srgbClr val="FF0000"/>
                </a:solidFill>
              </a:rPr>
              <a:t>Kanadski model - ATLETIKA</a:t>
            </a:r>
            <a:r>
              <a:rPr lang="sl-SI" sz="2800" b="1" smtClean="0">
                <a:solidFill>
                  <a:srgbClr val="FF0000"/>
                </a:solidFill>
              </a:rPr>
              <a:t>)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71664" y="5794412"/>
            <a:ext cx="2472335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Početna</a:t>
            </a:r>
            <a:r>
              <a:rPr lang="sl-SI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faza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60232" y="5157192"/>
            <a:ext cx="2483767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Faza igre i zabave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60232" y="4543783"/>
            <a:ext cx="2483768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Faza učenja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60232" y="3771535"/>
            <a:ext cx="2483768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Faza </a:t>
            </a:r>
            <a:r>
              <a:rPr lang="sl-SI" sz="18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osnovnog</a:t>
            </a:r>
            <a:r>
              <a:rPr lang="sl-SI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treninga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671664" y="2298855"/>
            <a:ext cx="2496505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Trening za </a:t>
            </a:r>
            <a:r>
              <a:rPr lang="sl-SI" sz="18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takmičenja</a:t>
            </a:r>
            <a:endParaRPr lang="sl-SI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671664" y="3040486"/>
            <a:ext cx="2500917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Učenje za </a:t>
            </a:r>
            <a:r>
              <a:rPr lang="sl-SI" sz="18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takmičenja</a:t>
            </a:r>
            <a:endParaRPr lang="sl-SI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671664" y="1661635"/>
            <a:ext cx="2472335" cy="4545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l-SI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Trening za </a:t>
            </a:r>
            <a:r>
              <a:rPr lang="sl-SI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pobedu</a:t>
            </a:r>
            <a:endParaRPr lang="sl-SI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2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TALENAT   </a:t>
            </a:r>
            <a:r>
              <a:rPr lang="sl-SI" sz="8800" b="1" dirty="0" smtClean="0">
                <a:solidFill>
                  <a:srgbClr val="FF0000"/>
                </a:solidFill>
              </a:rPr>
              <a:t>?   </a:t>
            </a:r>
            <a:endParaRPr lang="sl-SI" sz="88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392488"/>
          </a:xfrm>
          <a:solidFill>
            <a:srgbClr val="1B06BA"/>
          </a:solidFill>
        </p:spPr>
        <p:txBody>
          <a:bodyPr>
            <a:normAutofit fontScale="85000" lnSpcReduction="10000"/>
          </a:bodyPr>
          <a:lstStyle/>
          <a:p>
            <a:r>
              <a:rPr lang="sl-SI" b="1" dirty="0" err="1" smtClean="0">
                <a:solidFill>
                  <a:srgbClr val="FFFF00"/>
                </a:solidFill>
              </a:rPr>
              <a:t>Talenat</a:t>
            </a:r>
            <a:r>
              <a:rPr lang="sl-SI" b="1" dirty="0" smtClean="0">
                <a:solidFill>
                  <a:srgbClr val="FFFF00"/>
                </a:solidFill>
              </a:rPr>
              <a:t>  - fikcija  ili realnost   </a:t>
            </a:r>
            <a:r>
              <a:rPr lang="sl-SI" b="1" dirty="0" smtClean="0">
                <a:solidFill>
                  <a:srgbClr val="FF0000"/>
                </a:solidFill>
              </a:rPr>
              <a:t>?????</a:t>
            </a:r>
            <a:r>
              <a:rPr lang="sl-SI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Kako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prepoznajemo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talentiranog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darovitog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pojedinca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?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Kako se manifestira  talentiranost - darovitost ?</a:t>
            </a:r>
          </a:p>
          <a:p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 je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sportski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talenat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?</a:t>
            </a:r>
          </a:p>
          <a:p>
            <a:r>
              <a:rPr lang="sl-SI" b="1" dirty="0" err="1" smtClean="0">
                <a:solidFill>
                  <a:srgbClr val="FFFF00"/>
                </a:solidFill>
              </a:rPr>
              <a:t>Sa</a:t>
            </a:r>
            <a:r>
              <a:rPr lang="sl-SI" b="1" dirty="0" smtClean="0"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solidFill>
                  <a:srgbClr val="FFFF00"/>
                </a:solidFill>
              </a:rPr>
              <a:t>kojim</a:t>
            </a:r>
            <a:r>
              <a:rPr lang="sl-SI" b="1" dirty="0" smtClean="0"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solidFill>
                  <a:srgbClr val="FFFF00"/>
                </a:solidFill>
              </a:rPr>
              <a:t>instrumentima</a:t>
            </a:r>
            <a:r>
              <a:rPr lang="sl-SI" b="1" dirty="0" smtClean="0"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solidFill>
                  <a:srgbClr val="FFFF00"/>
                </a:solidFill>
              </a:rPr>
              <a:t>prepoznajemo</a:t>
            </a:r>
            <a:r>
              <a:rPr lang="sl-SI" b="1" dirty="0" smtClean="0">
                <a:solidFill>
                  <a:srgbClr val="FFFF00"/>
                </a:solidFill>
              </a:rPr>
              <a:t> talentiranost – darovitost dece ?</a:t>
            </a:r>
          </a:p>
          <a:p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Dali mi obče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prepoznajemo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pravog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talenta ?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Rad </a:t>
            </a:r>
            <a:r>
              <a:rPr lang="sl-SI" b="1" dirty="0" err="1" smtClean="0">
                <a:solidFill>
                  <a:srgbClr val="FFFF00"/>
                </a:solidFill>
              </a:rPr>
              <a:t>sa</a:t>
            </a:r>
            <a:r>
              <a:rPr lang="sl-SI" b="1" dirty="0" smtClean="0"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solidFill>
                  <a:srgbClr val="FFFF00"/>
                </a:solidFill>
              </a:rPr>
              <a:t>telentiranim</a:t>
            </a:r>
            <a:r>
              <a:rPr lang="sl-SI" b="1" dirty="0" smtClean="0">
                <a:solidFill>
                  <a:srgbClr val="FFFF00"/>
                </a:solidFill>
              </a:rPr>
              <a:t> </a:t>
            </a:r>
            <a:r>
              <a:rPr lang="sl-SI" b="1" dirty="0" err="1" smtClean="0">
                <a:solidFill>
                  <a:srgbClr val="FFFF00"/>
                </a:solidFill>
              </a:rPr>
              <a:t>pojedincima</a:t>
            </a:r>
            <a:r>
              <a:rPr lang="sl-SI" b="1" dirty="0" smtClean="0">
                <a:solidFill>
                  <a:srgbClr val="FFFF00"/>
                </a:solidFill>
              </a:rPr>
              <a:t> ?!</a:t>
            </a:r>
          </a:p>
          <a:p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Koji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je naj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optimalniji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put razvoja talentiranih </a:t>
            </a:r>
            <a:r>
              <a:rPr lang="sl-SI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pojedinaca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658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456" y="1988840"/>
            <a:ext cx="8544023" cy="3977296"/>
          </a:xfrm>
          <a:solidFill>
            <a:srgbClr val="0000CC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</a:t>
            </a:r>
            <a:r>
              <a:rPr lang="sl-SI" sz="2800" b="1" dirty="0" err="1" smtClean="0">
                <a:solidFill>
                  <a:schemeClr val="bg1"/>
                </a:solidFill>
              </a:rPr>
              <a:t>SLOfit</a:t>
            </a: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Talent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Tenis ekspert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Košarka ekspert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3900" b="1" dirty="0" smtClean="0">
                <a:solidFill>
                  <a:srgbClr val="FF0000"/>
                </a:solidFill>
              </a:rPr>
              <a:t>         Talent 1 – atletika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Ekspertni model razvoja smučarjev skakalcev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dirty="0" smtClean="0">
                <a:solidFill>
                  <a:srgbClr val="FFFF00"/>
                </a:solidFill>
              </a:rPr>
              <a:t>         </a:t>
            </a:r>
          </a:p>
        </p:txBody>
      </p:sp>
      <p:sp>
        <p:nvSpPr>
          <p:cNvPr id="4" name="Naslov 1"/>
          <p:cNvSpPr>
            <a:spLocks noGrp="1"/>
          </p:cNvSpPr>
          <p:nvPr/>
        </p:nvSpPr>
        <p:spPr>
          <a:xfrm>
            <a:off x="34845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chemeClr val="tx2"/>
                </a:solidFill>
              </a:rPr>
              <a:t>EKSPERTNI SISTEM SELEKCIJE  DECE U SPORTU</a:t>
            </a:r>
          </a:p>
          <a:p>
            <a:r>
              <a:rPr lang="sl-SI" sz="3200" b="1" dirty="0" smtClean="0">
                <a:solidFill>
                  <a:schemeClr val="tx2"/>
                </a:solidFill>
              </a:rPr>
              <a:t>Slovenija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67" y="2015778"/>
            <a:ext cx="40482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380" y="188640"/>
            <a:ext cx="7848872" cy="1584176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 TELESNI I MOTORIČKI RAZVOJ DECE I OMLADINE SLOVENIJE U  OSNOVNIM 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SREDNJIM ŠKOLAMA </a:t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TELESNO VZGOJNI KARTON</a:t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800" b="1" dirty="0" err="1" smtClean="0">
                <a:solidFill>
                  <a:schemeClr val="tx2">
                    <a:lumMod val="50000"/>
                  </a:schemeClr>
                </a:solidFill>
              </a:rPr>
              <a:t>SLOfit</a:t>
            </a:r>
            <a:endParaRPr lang="sl-SI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52" y="2132856"/>
            <a:ext cx="72973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0" y="726728"/>
            <a:ext cx="1727200" cy="254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82" y="803112"/>
            <a:ext cx="1536700" cy="2540000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-334486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800" b="1" dirty="0" err="1" smtClean="0">
                <a:solidFill>
                  <a:schemeClr val="tx2">
                    <a:lumMod val="50000"/>
                  </a:schemeClr>
                </a:solidFill>
              </a:rPr>
              <a:t>SLOfit</a:t>
            </a: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 TESTOVI</a:t>
            </a:r>
            <a:endParaRPr lang="sl-SI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44" y="944624"/>
            <a:ext cx="1579030" cy="23221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44624"/>
            <a:ext cx="1460500" cy="254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1" y="4006097"/>
            <a:ext cx="2583647" cy="18722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4137818"/>
            <a:ext cx="3027479" cy="165698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006097"/>
            <a:ext cx="3532543" cy="1698338"/>
          </a:xfrm>
          <a:prstGeom prst="rect">
            <a:avLst/>
          </a:prstGeom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2377348" y="3116126"/>
            <a:ext cx="1347334" cy="453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TM</a:t>
            </a:r>
            <a:endParaRPr lang="sl-SI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120166" y="3077865"/>
            <a:ext cx="1347334" cy="453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TV</a:t>
            </a:r>
            <a:endParaRPr lang="sl-SI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81340" y="3077865"/>
            <a:ext cx="1347334" cy="453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BMI</a:t>
            </a:r>
            <a:endParaRPr lang="sl-SI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6627774" y="3064404"/>
            <a:ext cx="1616633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1600" b="1" dirty="0" smtClean="0">
                <a:solidFill>
                  <a:schemeClr val="tx2">
                    <a:lumMod val="50000"/>
                  </a:schemeClr>
                </a:solidFill>
              </a:rPr>
              <a:t>KOŽNI NABOR</a:t>
            </a:r>
            <a:endParaRPr lang="sl-SI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325797" y="5704435"/>
            <a:ext cx="1616633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1800" b="1" dirty="0" smtClean="0">
                <a:solidFill>
                  <a:schemeClr val="tx2">
                    <a:lumMod val="50000"/>
                  </a:schemeClr>
                </a:solidFill>
              </a:rPr>
              <a:t>TAPING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3108230" y="5640594"/>
            <a:ext cx="1616633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1800" b="1" dirty="0" smtClean="0">
                <a:solidFill>
                  <a:schemeClr val="tx2">
                    <a:lumMod val="50000"/>
                  </a:schemeClr>
                </a:solidFill>
              </a:rPr>
              <a:t>SKOK U DALJ SA MESTA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6661884" y="5561497"/>
            <a:ext cx="1616633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1800" b="1" dirty="0" smtClean="0">
                <a:solidFill>
                  <a:schemeClr val="tx2">
                    <a:lumMod val="50000"/>
                  </a:schemeClr>
                </a:solidFill>
              </a:rPr>
              <a:t>POLIGON NAZAD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8" y="1310870"/>
            <a:ext cx="3128028" cy="172819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96" y="925916"/>
            <a:ext cx="1727200" cy="25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77" y="833787"/>
            <a:ext cx="1790700" cy="254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8" y="4116963"/>
            <a:ext cx="2767691" cy="19490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2" y="3821502"/>
            <a:ext cx="3124200" cy="254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16" y="3504002"/>
            <a:ext cx="2876550" cy="2857500"/>
          </a:xfrm>
          <a:prstGeom prst="rect">
            <a:avLst/>
          </a:prstGeom>
        </p:spPr>
      </p:pic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457199" y="-97701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800" b="1" dirty="0" err="1" smtClean="0">
                <a:solidFill>
                  <a:schemeClr val="tx2">
                    <a:lumMod val="50000"/>
                  </a:schemeClr>
                </a:solidFill>
              </a:rPr>
              <a:t>SLOfit</a:t>
            </a: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 TESTOVI</a:t>
            </a:r>
            <a:endParaRPr lang="sl-SI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245579" y="2897608"/>
            <a:ext cx="1697748" cy="765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DIZANJE TELA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3549211" y="3045165"/>
            <a:ext cx="1792802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FLEKSIBILNOST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554690" y="3039062"/>
            <a:ext cx="1792802" cy="55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VESA U ZGIBU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251506" y="5831200"/>
            <a:ext cx="1697748" cy="765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SPRINT 60 m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-32619" y="5993765"/>
            <a:ext cx="5272370" cy="765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TRČANJE 600m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4429643" y="6213772"/>
            <a:ext cx="5272370" cy="765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solidFill>
                  <a:schemeClr val="tx2">
                    <a:lumMod val="50000"/>
                  </a:schemeClr>
                </a:solidFill>
              </a:rPr>
              <a:t>     INDEX MOTORIČKE EFIKASNOSTI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456" y="1988840"/>
            <a:ext cx="8544023" cy="3977296"/>
          </a:xfrm>
          <a:solidFill>
            <a:srgbClr val="0000CC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</a:t>
            </a:r>
            <a:r>
              <a:rPr lang="sl-SI" sz="2800" b="1" dirty="0" err="1" smtClean="0">
                <a:solidFill>
                  <a:schemeClr val="bg1"/>
                </a:solidFill>
              </a:rPr>
              <a:t>SLOfit</a:t>
            </a: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Talent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Tenis ekspert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Košarka ekspert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3900" b="1" dirty="0" smtClean="0">
                <a:solidFill>
                  <a:srgbClr val="FF0000"/>
                </a:solidFill>
              </a:rPr>
              <a:t>         Talent 1 – atletika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</a:rPr>
              <a:t>             Ekspertni model razvoja smučarjev skakalcev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sz="2800" dirty="0" smtClean="0">
                <a:solidFill>
                  <a:srgbClr val="FFFF00"/>
                </a:solidFill>
              </a:rPr>
              <a:t>         </a:t>
            </a:r>
          </a:p>
        </p:txBody>
      </p:sp>
      <p:sp>
        <p:nvSpPr>
          <p:cNvPr id="4" name="Naslov 1"/>
          <p:cNvSpPr>
            <a:spLocks noGrp="1"/>
          </p:cNvSpPr>
          <p:nvPr/>
        </p:nvSpPr>
        <p:spPr>
          <a:xfrm>
            <a:off x="34845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chemeClr val="tx2"/>
                </a:solidFill>
              </a:rPr>
              <a:t>EKSPERTNI SISTEM SELEKCIJE  DECE U SPORTU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67" y="2015778"/>
            <a:ext cx="40482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" y="332656"/>
            <a:ext cx="2877561" cy="1231499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414681"/>
            <a:ext cx="7128792" cy="5381816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TALENT – EKSPERTNI SISTEM  IDENTIFIKACIJA DECE I OMLADINE U SPORTSKE DISCIPLNE</a:t>
            </a:r>
            <a:endParaRPr lang="sl-SI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7" y="167308"/>
            <a:ext cx="3302496" cy="2476872"/>
          </a:xfrm>
        </p:spPr>
      </p:pic>
      <p:pic>
        <p:nvPicPr>
          <p:cNvPr id="5" name="Ograd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52" y="156576"/>
            <a:ext cx="2664296" cy="1998222"/>
          </a:xfrm>
          <a:prstGeom prst="rect">
            <a:avLst/>
          </a:prstGeom>
        </p:spPr>
      </p:pic>
      <p:pic>
        <p:nvPicPr>
          <p:cNvPr id="6" name="Ograd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89" y="1772816"/>
            <a:ext cx="3672408" cy="2754306"/>
          </a:xfrm>
          <a:prstGeom prst="rect">
            <a:avLst/>
          </a:prstGeom>
        </p:spPr>
      </p:pic>
      <p:pic>
        <p:nvPicPr>
          <p:cNvPr id="7" name="Ograd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20" y="3933056"/>
            <a:ext cx="3233333" cy="2425000"/>
          </a:xfrm>
          <a:prstGeom prst="rect">
            <a:avLst/>
          </a:prstGeom>
        </p:spPr>
      </p:pic>
      <p:pic>
        <p:nvPicPr>
          <p:cNvPr id="8" name="Ograda vseb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65713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560840" cy="3384376"/>
          </a:xfrm>
        </p:spPr>
        <p:txBody>
          <a:bodyPr>
            <a:noAutofit/>
          </a:bodyPr>
          <a:lstStyle/>
          <a:p>
            <a:pPr algn="l"/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>
                <a:solidFill>
                  <a:schemeClr val="tx2"/>
                </a:solidFill>
              </a:rPr>
              <a:t/>
            </a:r>
            <a:br>
              <a:rPr lang="sl-SI" b="1" dirty="0">
                <a:solidFill>
                  <a:schemeClr val="tx2"/>
                </a:solidFill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/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3200" b="1" dirty="0" smtClean="0">
                <a:solidFill>
                  <a:schemeClr val="tx2"/>
                </a:solidFill>
              </a:rPr>
              <a:t/>
            </a:r>
            <a:br>
              <a:rPr lang="sl-SI" sz="3200" b="1" dirty="0" smtClean="0">
                <a:solidFill>
                  <a:schemeClr val="tx2"/>
                </a:solidFill>
              </a:rPr>
            </a:br>
            <a:endParaRPr lang="sl-SI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fz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152128" cy="11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tletska zveza Slovenije">
            <a:hlinkClick r:id="rId3" tooltip="AZS web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32"/>
            <a:ext cx="2376264" cy="9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1259632" y="170080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ANTROPOMETRIJA </a:t>
            </a:r>
          </a:p>
          <a:p>
            <a:pPr>
              <a:spcAft>
                <a:spcPts val="0"/>
              </a:spcAft>
            </a:pP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 - 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TELESNA VISINA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-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TELESNA MASA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DUŽINA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NOGE</a:t>
            </a: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ASR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ŠIRINA RAMENA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ŠIRINA  KARLICE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OBIM  NATKOLENICE</a:t>
            </a:r>
          </a:p>
          <a:p>
            <a:pPr>
              <a:spcAft>
                <a:spcPts val="0"/>
              </a:spcAft>
            </a:pP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AOM – OBIM PODKOLENICE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DIAMETER 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KOLENA</a:t>
            </a: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APSS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DIAMETER SKOČNOG ZGLOBA 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KGT  -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KOŽNI NABOR TRBUHA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KOŽNI NABOR NATKOLENICE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KGM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KOŽNI NABOR POTKOLENICE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SEDNA VISINA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560840" cy="3384376"/>
          </a:xfrm>
        </p:spPr>
        <p:txBody>
          <a:bodyPr>
            <a:noAutofit/>
          </a:bodyPr>
          <a:lstStyle/>
          <a:p>
            <a:pPr algn="l"/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>
                <a:solidFill>
                  <a:schemeClr val="tx2"/>
                </a:solidFill>
              </a:rPr>
              <a:t/>
            </a:r>
            <a:br>
              <a:rPr lang="sl-SI" b="1" dirty="0">
                <a:solidFill>
                  <a:schemeClr val="tx2"/>
                </a:solidFill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/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3200" b="1" dirty="0" smtClean="0">
                <a:solidFill>
                  <a:schemeClr val="tx2"/>
                </a:solidFill>
              </a:rPr>
              <a:t/>
            </a:r>
            <a:br>
              <a:rPr lang="sl-SI" sz="3200" b="1" dirty="0" smtClean="0">
                <a:solidFill>
                  <a:schemeClr val="tx2"/>
                </a:solidFill>
              </a:rPr>
            </a:br>
            <a:endParaRPr lang="sl-SI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fz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70" y="116632"/>
            <a:ext cx="8611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tletska zveza Slovenije">
            <a:hlinkClick r:id="rId3" tooltip="AZS web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6632"/>
            <a:ext cx="1512168" cy="5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1043608" y="116632"/>
            <a:ext cx="77048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SPECIALNA MOTORIKA</a:t>
            </a:r>
            <a:endParaRPr lang="sl-SI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SDM – SKOK </a:t>
            </a:r>
            <a:r>
              <a:rPr lang="sl-SI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DALJ S MESTA</a:t>
            </a:r>
            <a:endParaRPr lang="sl-SI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 – </a:t>
            </a:r>
            <a:r>
              <a:rPr lang="sl-SI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TROSKOK</a:t>
            </a:r>
          </a:p>
          <a:p>
            <a:r>
              <a:rPr lang="sl-SI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 </a:t>
            </a: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VERTIKALNI SKOKOVI- 5 </a:t>
            </a:r>
            <a:r>
              <a:rPr lang="sl-SI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PREPONA         </a:t>
            </a:r>
            <a:r>
              <a:rPr lang="sl-SI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EKSPLOZIVNA SNAGA</a:t>
            </a:r>
            <a:endParaRPr lang="sl-SI" sz="20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METZST –  BACANJE MEDICINKE -STOJEČI </a:t>
            </a: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METZSE – BACANJE MEDICINKE - SEDEČI  </a:t>
            </a:r>
          </a:p>
          <a:p>
            <a:pPr>
              <a:spcAft>
                <a:spcPts val="0"/>
              </a:spcAft>
            </a:pPr>
            <a:endParaRPr lang="sl-SI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TAPR – TAPING </a:t>
            </a:r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RUKOM     </a:t>
            </a:r>
            <a:r>
              <a:rPr lang="sl-SI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sl-SI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KOORDINACIJA - BRZINA</a:t>
            </a:r>
            <a:endParaRPr lang="sl-SI" sz="20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TAPN – TAPING </a:t>
            </a:r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NOGOM</a:t>
            </a:r>
          </a:p>
          <a:p>
            <a:pPr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TEST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 TEST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sl-SI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AGILNOST</a:t>
            </a:r>
          </a:p>
          <a:p>
            <a:pPr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DTR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DIZANJE 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s                                             </a:t>
            </a:r>
            <a:r>
              <a:rPr lang="sl-SI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IZDRŽLJIVOSTNA SNAGA</a:t>
            </a:r>
            <a:endParaRPr lang="sl-SI" sz="20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VESA – VESA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ZGIBU</a:t>
            </a:r>
          </a:p>
          <a:p>
            <a:pPr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– PREDKLON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sl-SI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FLEKSIBILNOST</a:t>
            </a:r>
          </a:p>
          <a:p>
            <a:pPr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VERTIKALNI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countermovement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Hft</a:t>
            </a:r>
            <a:r>
              <a:rPr lang="sl-SI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l-SI" b="1" i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sl-SI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skoka                                                            </a:t>
            </a:r>
            <a:r>
              <a:rPr lang="sl-SI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REAKTIVNA SNAGA</a:t>
            </a:r>
            <a:endParaRPr lang="sl-SI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vertikalna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brzina </a:t>
            </a:r>
            <a:endParaRPr lang="sl-SI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Pavg50ms/tt – </a:t>
            </a:r>
            <a:r>
              <a:rPr lang="sl-SI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Snaga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50ms  </a:t>
            </a: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8700" y="1488693"/>
            <a:ext cx="5395568" cy="3528392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  <a:buFont typeface="+mj-lt"/>
              <a:buAutoNum type="arabicPeriod"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>
                <a:solidFill>
                  <a:schemeClr val="tx2"/>
                </a:solidFill>
              </a:rPr>
              <a:t/>
            </a:r>
            <a:br>
              <a:rPr lang="sl-SI" b="1" dirty="0">
                <a:solidFill>
                  <a:schemeClr val="tx2"/>
                </a:solidFill>
              </a:rPr>
            </a:b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TRKAČKA  MOTORIKA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Sprint 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60m </a:t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Sprint   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20m</a:t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Sprint    20 - 40 m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Sprint    40 – 60 m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Kontaktno vreme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leta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Frekvencija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koraka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koraka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Brzina 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m/s)</a:t>
            </a:r>
            <a:b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Trčanje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300m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Trčanje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600m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Trčanje</a:t>
            </a:r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1000m</a:t>
            </a:r>
            <a: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/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3200" b="1" dirty="0" smtClean="0">
                <a:solidFill>
                  <a:schemeClr val="tx2"/>
                </a:solidFill>
              </a:rPr>
              <a:t/>
            </a:r>
            <a:br>
              <a:rPr lang="sl-SI" sz="3200" b="1" dirty="0" smtClean="0">
                <a:solidFill>
                  <a:schemeClr val="tx2"/>
                </a:solidFill>
              </a:rPr>
            </a:br>
            <a:endParaRPr lang="sl-SI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fz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7007"/>
            <a:ext cx="1152128" cy="11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tletska zveza Slovenije">
            <a:hlinkClick r:id="rId3" tooltip="AZS web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5963"/>
            <a:ext cx="2376264" cy="9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2051720" y="146850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l-SI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64421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2" y="188640"/>
            <a:ext cx="5408014" cy="49209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342" y="2631484"/>
            <a:ext cx="3562350" cy="32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2">
                    <a:lumMod val="50000"/>
                  </a:schemeClr>
                </a:solidFill>
              </a:rPr>
              <a:t>VERTIKALNI SKOK – COUNTERMOVEMENT JUMP</a:t>
            </a:r>
            <a:endParaRPr lang="sl-SI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836712"/>
          <a:ext cx="7560840" cy="3101340"/>
        </p:xfrm>
        <a:graphic>
          <a:graphicData uri="http://schemas.openxmlformats.org/drawingml/2006/table">
            <a:tbl>
              <a:tblPr/>
              <a:tblGrid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885702"/>
              </a:tblGrid>
              <a:tr h="299505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MOŠKI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  <a:endParaRPr lang="sl-SI" sz="14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Std.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95% Confidence Interval for 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1717"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Lower Bound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Upper Bound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11060">
                <a:tc rowSpan="5"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višina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,04111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,04629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,05038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,01347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,3074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,3656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,06213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rowSpan="5"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1,9516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,18241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2,0682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,19633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2,2648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,19089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2,3374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2,5629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,19056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,05093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2,4528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10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2,1481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,27544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,02663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55576" y="4077072"/>
          <a:ext cx="7560840" cy="2664295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278359">
                <a:tc rowSpan="5"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višina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,03390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,02866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,05060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,01161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,2208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,04360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,00331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rowSpan="5"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1,9050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,18471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,02850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2,0641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,16088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,01909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2,1443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,13121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2,3056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,21509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,04935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2,4093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5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2,0714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,20374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,01545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48" y="1422451"/>
            <a:ext cx="8101952" cy="4743017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2"/>
                </a:solidFill>
              </a:rPr>
              <a:t>SPRINT 60 m</a:t>
            </a:r>
            <a:endParaRPr lang="sl-S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000889" cy="5328592"/>
          </a:xfrm>
        </p:spPr>
      </p:pic>
    </p:spTree>
    <p:extLst>
      <p:ext uri="{BB962C8B-B14F-4D97-AF65-F5344CB8AC3E}">
        <p14:creationId xmlns:p14="http://schemas.microsoft.com/office/powerpoint/2010/main" val="19045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AutoShape 4"/>
          <p:cNvSpPr>
            <a:spLocks noChangeArrowheads="1"/>
          </p:cNvSpPr>
          <p:nvPr/>
        </p:nvSpPr>
        <p:spPr bwMode="auto">
          <a:xfrm>
            <a:off x="1332083" y="260648"/>
            <a:ext cx="6509384" cy="1566451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z="2400" b="1">
              <a:solidFill>
                <a:schemeClr val="bg1"/>
              </a:solidFill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1519000" y="434481"/>
            <a:ext cx="63220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VRSTE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NADARENOSTI - TALENTIRANOSTI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(Gardner, 1989)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331640" y="2276872"/>
            <a:ext cx="6696744" cy="39604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400" b="1" dirty="0" smtClean="0">
                <a:solidFill>
                  <a:srgbClr val="FFFF00"/>
                </a:solidFill>
              </a:rPr>
              <a:t>Jezička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smtClean="0">
                <a:solidFill>
                  <a:srgbClr val="FFFF00"/>
                </a:solidFill>
              </a:rPr>
              <a:t>Logično – </a:t>
            </a:r>
            <a:r>
              <a:rPr lang="sl-SI" altLang="sl-SI" sz="2400" b="1" dirty="0" err="1" smtClean="0">
                <a:solidFill>
                  <a:srgbClr val="FFFF00"/>
                </a:solidFill>
              </a:rPr>
              <a:t>matematička</a:t>
            </a:r>
            <a:endParaRPr lang="sl-SI" altLang="sl-SI" sz="24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smtClean="0">
                <a:solidFill>
                  <a:srgbClr val="FF0000"/>
                </a:solidFill>
              </a:rPr>
              <a:t>Prostorsko – perceptivna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smtClean="0">
                <a:solidFill>
                  <a:srgbClr val="FFFF00"/>
                </a:solidFill>
              </a:rPr>
              <a:t>Glasbena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err="1" smtClean="0">
                <a:solidFill>
                  <a:srgbClr val="FF0000"/>
                </a:solidFill>
              </a:rPr>
              <a:t>Kinestetičko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 - telesna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err="1" smtClean="0">
                <a:solidFill>
                  <a:srgbClr val="FFFF00"/>
                </a:solidFill>
              </a:rPr>
              <a:t>Interpersonalna</a:t>
            </a:r>
            <a:endParaRPr lang="sl-SI" altLang="sl-SI" sz="24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sl-SI" altLang="sl-SI" sz="2400" b="1" dirty="0" err="1" smtClean="0">
                <a:solidFill>
                  <a:srgbClr val="FFFF00"/>
                </a:solidFill>
              </a:rPr>
              <a:t>Intrapersonalna</a:t>
            </a:r>
            <a:endParaRPr lang="sl-SI" altLang="sl-SI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99592" y="1484784"/>
            <a:ext cx="3384376" cy="3008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4788024" y="1484783"/>
            <a:ext cx="3137298" cy="2944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023827" y="3788696"/>
            <a:ext cx="2988333" cy="3023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1149943" y="2271343"/>
            <a:ext cx="1980109" cy="1223987"/>
          </a:xfrm>
          <a:prstGeom prst="rect">
            <a:avLst/>
          </a:prstGeom>
          <a:solidFill>
            <a:srgbClr val="9933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NADPROSEČNE SPOSOBNOSTI</a:t>
            </a:r>
          </a:p>
        </p:txBody>
      </p:sp>
      <p:sp>
        <p:nvSpPr>
          <p:cNvPr id="8" name="Rectangle 2"/>
          <p:cNvSpPr>
            <a:spLocks noGrp="1" noChangeArrowheads="1"/>
          </p:cNvSpPr>
          <p:nvPr/>
        </p:nvSpPr>
        <p:spPr>
          <a:xfrm>
            <a:off x="5739220" y="2371228"/>
            <a:ext cx="1932698" cy="1016952"/>
          </a:xfrm>
          <a:prstGeom prst="rect">
            <a:avLst/>
          </a:prstGeom>
          <a:solidFill>
            <a:srgbClr val="9933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MOTIVACIJA ZA REŠAVANJE PROBLEMA</a:t>
            </a: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>
          <a:xfrm>
            <a:off x="3196300" y="4619504"/>
            <a:ext cx="2643385" cy="1159837"/>
          </a:xfrm>
          <a:prstGeom prst="rect">
            <a:avLst/>
          </a:prstGeom>
          <a:solidFill>
            <a:srgbClr val="C000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l-SI" sz="2000" dirty="0" smtClean="0">
                <a:solidFill>
                  <a:schemeClr val="bg1"/>
                </a:solidFill>
              </a:rPr>
              <a:t>GENETSKI  POTENCIAL</a:t>
            </a:r>
          </a:p>
          <a:p>
            <a:pPr eaLnBrk="1" hangingPunct="1">
              <a:defRPr/>
            </a:pPr>
            <a:r>
              <a:rPr lang="sl-SI" sz="2400" dirty="0" smtClean="0">
                <a:solidFill>
                  <a:schemeClr val="bg1"/>
                </a:solidFill>
              </a:rPr>
              <a:t>KINEZIOGENOMIKA         </a:t>
            </a:r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457200" y="667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RENZULLIJEV – MONKSOV MODEL NADARENOSTI </a:t>
            </a:r>
            <a:r>
              <a:rPr lang="sl-SI" sz="1800" b="1" dirty="0" smtClean="0">
                <a:solidFill>
                  <a:schemeClr val="tx2"/>
                </a:solidFill>
              </a:rPr>
              <a:t>(</a:t>
            </a:r>
            <a:r>
              <a:rPr lang="sl-SI" sz="1800" b="1" dirty="0" err="1" smtClean="0">
                <a:solidFill>
                  <a:schemeClr val="tx2"/>
                </a:solidFill>
              </a:rPr>
              <a:t>Renzulli</a:t>
            </a:r>
            <a:r>
              <a:rPr lang="sl-SI" sz="1800" b="1" dirty="0" smtClean="0">
                <a:solidFill>
                  <a:schemeClr val="tx2"/>
                </a:solidFill>
              </a:rPr>
              <a:t>, 1981, </a:t>
            </a:r>
            <a:r>
              <a:rPr lang="sl-SI" sz="1800" b="1" dirty="0" err="1" smtClean="0">
                <a:solidFill>
                  <a:schemeClr val="tx2"/>
                </a:solidFill>
              </a:rPr>
              <a:t>Monks</a:t>
            </a:r>
            <a:r>
              <a:rPr lang="sl-SI" sz="1800" b="1" dirty="0" smtClean="0">
                <a:solidFill>
                  <a:schemeClr val="tx2"/>
                </a:solidFill>
              </a:rPr>
              <a:t> 1985)</a:t>
            </a:r>
            <a:endParaRPr lang="sl-SI" sz="1800" b="1" dirty="0">
              <a:solidFill>
                <a:schemeClr val="tx2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/>
        </p:nvSpPr>
        <p:spPr>
          <a:xfrm>
            <a:off x="141650" y="1217893"/>
            <a:ext cx="1330431" cy="760083"/>
          </a:xfrm>
          <a:prstGeom prst="rect">
            <a:avLst/>
          </a:prstGeom>
          <a:solidFill>
            <a:srgbClr val="00206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OKOLINA</a:t>
            </a:r>
          </a:p>
          <a:p>
            <a:pPr eaLnBrk="1" hangingPunct="1">
              <a:defRPr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ŠKOLA</a:t>
            </a:r>
          </a:p>
        </p:txBody>
      </p:sp>
      <p:sp>
        <p:nvSpPr>
          <p:cNvPr id="13" name="Rectangle 2"/>
          <p:cNvSpPr>
            <a:spLocks noGrp="1" noChangeArrowheads="1"/>
          </p:cNvSpPr>
          <p:nvPr/>
        </p:nvSpPr>
        <p:spPr>
          <a:xfrm>
            <a:off x="7452320" y="1209763"/>
            <a:ext cx="1541147" cy="923093"/>
          </a:xfrm>
          <a:prstGeom prst="rect">
            <a:avLst/>
          </a:prstGeom>
          <a:solidFill>
            <a:srgbClr val="00206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SOCIALNE MREŽE</a:t>
            </a:r>
          </a:p>
          <a:p>
            <a:pPr eaLnBrk="1" hangingPunct="1">
              <a:defRPr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VRŠNJACI</a:t>
            </a:r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>
          <a:xfrm>
            <a:off x="3779912" y="5996691"/>
            <a:ext cx="1512168" cy="680343"/>
          </a:xfrm>
          <a:prstGeom prst="rect">
            <a:avLst/>
          </a:prstGeom>
          <a:solidFill>
            <a:srgbClr val="00206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PORODICA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91" y="1915780"/>
            <a:ext cx="2016817" cy="19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49" y="1844824"/>
            <a:ext cx="8038307" cy="3672408"/>
          </a:xfrm>
          <a:solidFill>
            <a:srgbClr val="0000CC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l-SI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Osnovna karakteristika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njegova selekcija</a:t>
            </a:r>
          </a:p>
          <a:p>
            <a:pPr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Selekcija </a:t>
            </a: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</a:t>
            </a:r>
            <a:r>
              <a:rPr lang="sl-SI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traženje</a:t>
            </a: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pojedinaca</a:t>
            </a: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visokim  biološkim potencialom </a:t>
            </a: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Biološki potencial 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morfologija, fiziologija, motorika, kognitivni i psihosocialni kapacitet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vrhunski rezultat su potrebni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talenat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rad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Uspeh v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sportu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20 %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talenat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80 % rad (Miller, 1999)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4410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 SELEKCIJA  DECE ZA SPORT</a:t>
            </a:r>
            <a:endParaRPr lang="sl-SI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5472608"/>
          </a:xfrm>
          <a:solidFill>
            <a:srgbClr val="0000CC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SELEKCIJA IMA  DVA STUPNJA: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IDENTIFIKACIJA TALENATA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RAZVOJ MLADIH TALENATA – TRENING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2800" b="1" dirty="0" smtClean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Talentovana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deca su sposobna na više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područjima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(teorija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integralnog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razvoja,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Ismaill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1980)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Multilateralni talent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Kada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l-S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decu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l-S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uključiti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sl-S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???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Dinamika i tempo razvoja  dece je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različit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nelinearan</a:t>
            </a:r>
            <a:endParaRPr lang="sl-SI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Biološka starost  - </a:t>
            </a:r>
            <a:r>
              <a:rPr lang="sl-SI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kalendarska</a:t>
            </a: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starost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 je </a:t>
            </a:r>
            <a:r>
              <a:rPr lang="sl-SI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uključivanje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dece rano u sport koristno  ???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7465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METODE SELEKCIJE ZA  SPORT</a:t>
            </a:r>
            <a:endParaRPr lang="sl-SI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5"/>
            <a:ext cx="7992690" cy="5256584"/>
          </a:xfrm>
          <a:solidFill>
            <a:srgbClr val="0000CC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l-SI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sl-SI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PRIRODNA METODA  -  SPONTANA SELEKCIJA (TAKMIČARSKI REZULTATI)</a:t>
            </a:r>
          </a:p>
          <a:p>
            <a:pPr eaLnBrk="1" hangingPunct="1">
              <a:lnSpc>
                <a:spcPct val="120000"/>
              </a:lnSpc>
              <a:defRPr/>
            </a:pPr>
            <a:endParaRPr lang="sl-SI" sz="3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NAUČNE METODE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Talent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Identification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Programmes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 Sport</a:t>
            </a:r>
            <a:endParaRPr lang="sl-SI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Talent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Intelligence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Personality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Skils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TIPS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Personality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SUPS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Differentiated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Giftedness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Talent - DMGT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Telesno vzgojni karton (</a:t>
            </a:r>
            <a:r>
              <a:rPr lang="sl-SI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SLOfit</a:t>
            </a:r>
            <a:r>
              <a:rPr lang="sl-SI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- Talent –  SLO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3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IDENTIFIKACIJA MIŠIČNOG GENOMA - KINEZIOGENOMICS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3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EKONOMSKI FAKTOR SELEKCIJE ?!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chemeClr val="tx2"/>
                </a:solidFill>
              </a:rPr>
              <a:t>POSTOPKI IDENTIFIKACE IN  SELEKCIJE TALENTOV</a:t>
            </a:r>
            <a:endParaRPr lang="sl-SI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949</Words>
  <Application>Microsoft Office PowerPoint</Application>
  <PresentationFormat>Diaprojekcija na zaslonu (4:3)</PresentationFormat>
  <Paragraphs>442</Paragraphs>
  <Slides>32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Officeova tema</vt:lpstr>
      <vt:lpstr>OTKRIVANJE I RAZVOJ TALENATA U ATLETICI  Milan Čoh    Kragujevac, novembar 2019            </vt:lpstr>
      <vt:lpstr>TALENAT   ?   </vt:lpstr>
      <vt:lpstr>PowerPointova predstavitev</vt:lpstr>
      <vt:lpstr>PowerPointova predstavitev</vt:lpstr>
      <vt:lpstr>PowerPointova predstavitev</vt:lpstr>
      <vt:lpstr>RENZULLIJEV – MONKSOV MODEL NADARENOSTI (Renzulli, 1981, Monks 1985)</vt:lpstr>
      <vt:lpstr>PowerPointova predstavitev</vt:lpstr>
      <vt:lpstr>PowerPointova predstavitev</vt:lpstr>
      <vt:lpstr>POSTOPKI IDENTIFIKACE IN  SELEKCIJE TALENTOV</vt:lpstr>
      <vt:lpstr>PowerPointova predstavitev</vt:lpstr>
      <vt:lpstr>PowerPointova predstavitev</vt:lpstr>
      <vt:lpstr>PowerPointova predstavitev</vt:lpstr>
      <vt:lpstr>PowerPointova predstavitev</vt:lpstr>
      <vt:lpstr>????????????</vt:lpstr>
      <vt:lpstr>PowerPointova predstavitev</vt:lpstr>
      <vt:lpstr>PowerPointova predstavitev</vt:lpstr>
      <vt:lpstr>PowerPointova predstavitev</vt:lpstr>
      <vt:lpstr>   SAVREMENI MODEL RAZVOJA SPORTAŠA  </vt:lpstr>
      <vt:lpstr>  LONG-TERM ATHLETE DEVELOPMENT MODEL (LTAD) Balyi 2004 (Kanadski model - ATLETIKA)</vt:lpstr>
      <vt:lpstr>PowerPointova predstavitev</vt:lpstr>
      <vt:lpstr>  TELESNI I MOTORIČKI RAZVOJ DECE I OMLADINE SLOVENIJE U  OSNOVNIM IN SREDNJIM ŠKOLAMA  TELESNO VZGOJNI KARTON SLOfit</vt:lpstr>
      <vt:lpstr> SLOfit TESTOVI</vt:lpstr>
      <vt:lpstr> SLOfit TESTOVI</vt:lpstr>
      <vt:lpstr>PowerPointova predstavitev</vt:lpstr>
      <vt:lpstr>TALENT – EKSPERTNI SISTEM  IDENTIFIKACIJA DECE I OMLADINE U SPORTSKE DISCIPLNE</vt:lpstr>
      <vt:lpstr>PowerPointova predstavitev</vt:lpstr>
      <vt:lpstr>     </vt:lpstr>
      <vt:lpstr>     </vt:lpstr>
      <vt:lpstr>     3.  TRKAČKA  MOTORIKA  Sprint  60m  Sprint    20m Sprint    20 - 40 m Sprint    40 – 60 m Kontaktno vreme  Vreme leta  Frekvencija koraka  Dužina koraka  Brzina (m/s)  Trčanje  300m Trčanje  600m Trčanje  1000m   </vt:lpstr>
      <vt:lpstr>PowerPointova predstavitev</vt:lpstr>
      <vt:lpstr>VERTIKALNI SKOK – COUNTERMOVEMENT JUMP</vt:lpstr>
      <vt:lpstr>SPRINT 60 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Čoh, Milan</dc:creator>
  <cp:lastModifiedBy>Čoh, Milan</cp:lastModifiedBy>
  <cp:revision>334</cp:revision>
  <dcterms:created xsi:type="dcterms:W3CDTF">2015-04-22T14:14:51Z</dcterms:created>
  <dcterms:modified xsi:type="dcterms:W3CDTF">2019-12-04T11:02:15Z</dcterms:modified>
</cp:coreProperties>
</file>