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F54EB8-92B5-4BAC-A4EF-AC7BDFF4D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4D17960-2312-4BAB-892D-6F8001281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5AEAAD7-4E29-4CF3-8FC1-80607B42B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CE068-E165-4BF1-84C5-4FB20438A548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35C2C29-57DD-4927-99D9-2F7E9CB12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D9A0E15-C042-4D31-97AD-0DC417CC4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1BC-59D6-4617-A7A8-DD3A12AEDD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7661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347640-CAB3-4C60-BD3A-0AC465924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8440334-1612-4CBB-AE05-0D52D021F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78CE493-5FC2-4EC4-9B48-A496B71BD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CE068-E165-4BF1-84C5-4FB20438A548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D7E8464-095F-425F-AADD-3F4B58216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0FA98E6-AA07-4C10-A1CD-B4875B593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1BC-59D6-4617-A7A8-DD3A12AEDD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7527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546607A-8F58-4BEB-8A12-31D63B082B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7165BD9-9E90-4017-8050-3CAEF759E9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704C11E-FEBC-4498-910F-276B24484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CE068-E165-4BF1-84C5-4FB20438A548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441E1D-DCAF-4067-B322-7F59C01A1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DEFCB09-6C16-40AD-9D50-FFCE8F95D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1BC-59D6-4617-A7A8-DD3A12AEDD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1608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D04ABE-19E1-48D2-819D-9D5D62DF1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3AEC205-25B3-4B1B-B7F2-7691CE92D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0E90675-CE7E-41EB-9596-81DAEC2CB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CE068-E165-4BF1-84C5-4FB20438A548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047411C-8975-425F-B7FC-C82035293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B84A111-0FB8-4213-B64F-FC1D10F0B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1BC-59D6-4617-A7A8-DD3A12AEDD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45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004B73-64C3-4C72-8E68-172B7300F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3507ABA-C7F3-4A71-89A7-4A7B3039E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4EB3152-4C1B-4EDF-A005-DD384F815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CE068-E165-4BF1-84C5-4FB20438A548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7134846-B4E0-4DAC-BD1B-4BAA6F4ED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B6F4381-CE44-4714-90B2-9AFB6C58E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1BC-59D6-4617-A7A8-DD3A12AEDD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5444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94EC79-5A1E-4A1F-8020-1FA9A3C32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4137D22-5D99-43A6-9C6E-25C9664695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F22FF4E-2F2F-4BB4-9EEC-65B2A91B40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83442BA-B750-4C2E-9996-58177EF88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CE068-E165-4BF1-84C5-4FB20438A548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28D31FA-F8C4-41B8-82A3-11B7205FC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27B33BF-21C5-418C-9A1C-B3B5898A5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1BC-59D6-4617-A7A8-DD3A12AEDD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3139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A77CC2-CE22-42EF-B282-00FF97BBE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6A3013A-4B18-4778-8DC3-C4AB36D86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23B3629-782F-459C-93F1-0A4D60A533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8131818-E4BD-4A7A-BE79-6BC9CC786A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4BC3F60-A68C-484C-81BD-B53EC233CD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08B3767-A2A2-4AAE-A13A-EF93B7CD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CE068-E165-4BF1-84C5-4FB20438A548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4CFB497-F062-44FF-908B-12917075F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A324E74-64DA-4FF6-AFE3-A544E58A5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1BC-59D6-4617-A7A8-DD3A12AEDD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1749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9FDAF1-B038-497B-91AD-60CE62A3C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3903DD0-BC57-4525-96CF-5F3E838D4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CE068-E165-4BF1-84C5-4FB20438A548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261793F-919E-46EF-9CB3-FB7CBE11D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BDB2EEC-25E8-4525-8DA2-732C133EE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1BC-59D6-4617-A7A8-DD3A12AEDD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5171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8A2BAC2-84DF-472E-9CA0-E8A586395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CE068-E165-4BF1-84C5-4FB20438A548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0FFCFE9-5E79-4C1D-B99D-C03879099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7427617-7234-4D27-BD31-FD5D11671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1BC-59D6-4617-A7A8-DD3A12AEDD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9440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77C3C4-FD11-48F1-BDBD-C62B1BACB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DDF358D-D84D-4B78-9534-822983D02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B4115B7-B246-4D24-8F4B-808D4F31AF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22B20A7-01F1-4E56-B329-41DCC1703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CE068-E165-4BF1-84C5-4FB20438A548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3B34CE5-0EEC-4005-8BD9-C4FC61F36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D429E86-838D-4919-A17C-50B639375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1BC-59D6-4617-A7A8-DD3A12AEDD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606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048B5E-7F16-41DF-9CC4-1246A77B6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B3B974B-8D3A-4DDB-9CAC-BB19E3BED1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872E73C-1A37-4C0A-A25E-248C009F4A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5EEB183-813F-4E07-B6B5-58ED89A3B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CE068-E165-4BF1-84C5-4FB20438A548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D0BC10D-002F-40A9-93A5-B5BE1EE95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0D791F7-DD89-4ED4-A610-007079B87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11BC-59D6-4617-A7A8-DD3A12AEDD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9506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3A6200B-F3AD-45D8-8808-DAE8D9AC4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8216197-0C82-4D88-A250-0F48A631F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8C569D-1CAC-4733-8106-3FFDFFBD4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CE068-E165-4BF1-84C5-4FB20438A548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CFCE18A-7C68-4A51-93BB-96F11981CD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F692980-2364-4347-96D7-B9D7D8EAB6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B11BC-59D6-4617-A7A8-DD3A12AEDD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326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5BCC2F-CC03-421C-B024-E40601EA4F95}"/>
              </a:ext>
            </a:extLst>
          </p:cNvPr>
          <p:cNvSpPr txBox="1">
            <a:spLocks/>
          </p:cNvSpPr>
          <p:nvPr/>
        </p:nvSpPr>
        <p:spPr>
          <a:xfrm>
            <a:off x="2787161" y="365125"/>
            <a:ext cx="8783515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2ED3C9F-5B88-45A0-8D7A-5036A4F11B2E}"/>
              </a:ext>
            </a:extLst>
          </p:cNvPr>
          <p:cNvSpPr txBox="1">
            <a:spLocks/>
          </p:cNvSpPr>
          <p:nvPr/>
        </p:nvSpPr>
        <p:spPr>
          <a:xfrm>
            <a:off x="2787161" y="1825625"/>
            <a:ext cx="878351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0D1D1E65-B67A-4E34-9E31-D4F4689CD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7161" y="1166325"/>
            <a:ext cx="8883162" cy="2387600"/>
          </a:xfrm>
        </p:spPr>
        <p:txBody>
          <a:bodyPr/>
          <a:lstStyle/>
          <a:p>
            <a:r>
              <a:rPr lang="sr-Latn-BA" b="1" dirty="0" smtClean="0">
                <a:solidFill>
                  <a:srgbClr val="7030A0"/>
                </a:solidFill>
              </a:rPr>
              <a:t>Plan rada saveznog kapitena za 2020. godinu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A2CF9977-6762-483B-B392-844F65E820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7161" y="3646000"/>
            <a:ext cx="8883162" cy="1655762"/>
          </a:xfrm>
        </p:spPr>
        <p:txBody>
          <a:bodyPr/>
          <a:lstStyle/>
          <a:p>
            <a:endParaRPr lang="en-GB" b="1" dirty="0" smtClean="0">
              <a:solidFill>
                <a:srgbClr val="7030A0"/>
              </a:solidFill>
            </a:endParaRPr>
          </a:p>
          <a:p>
            <a:endParaRPr lang="en-GB" b="1" dirty="0" smtClean="0">
              <a:solidFill>
                <a:srgbClr val="7030A0"/>
              </a:solidFill>
            </a:endParaRPr>
          </a:p>
          <a:p>
            <a:r>
              <a:rPr lang="sr-Latn-BA" b="1" dirty="0" smtClean="0">
                <a:solidFill>
                  <a:srgbClr val="7030A0"/>
                </a:solidFill>
              </a:rPr>
              <a:t>Edin Zuković, selektor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8608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BA" b="1" dirty="0" smtClean="0">
                <a:solidFill>
                  <a:srgbClr val="FF0000"/>
                </a:solidFill>
              </a:rPr>
              <a:t>STATUS I CILJ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 smtClean="0">
                <a:solidFill>
                  <a:srgbClr val="7030A0"/>
                </a:solidFill>
              </a:rPr>
              <a:t>INDIVIDUALNI PLAN I PROGRAM RADA </a:t>
            </a:r>
          </a:p>
          <a:p>
            <a:r>
              <a:rPr lang="sr-Latn-BA" dirty="0" smtClean="0">
                <a:solidFill>
                  <a:srgbClr val="7030A0"/>
                </a:solidFill>
              </a:rPr>
              <a:t>POTPISIVANJE UGOVORA O REALIZACIJI NAKON USVAJANJA PROGRAMA OD STRANE UO ASS</a:t>
            </a:r>
          </a:p>
          <a:p>
            <a:endParaRPr lang="sr-Latn-BA" dirty="0" smtClean="0">
              <a:solidFill>
                <a:srgbClr val="7030A0"/>
              </a:solidFill>
            </a:endParaRPr>
          </a:p>
          <a:p>
            <a:r>
              <a:rPr lang="sr-Latn-BA" dirty="0" smtClean="0">
                <a:solidFill>
                  <a:srgbClr val="7030A0"/>
                </a:solidFill>
              </a:rPr>
              <a:t>OSTVARITI ŠTO BOLJI REZULTAT NA CILJANOM TAKMIČENJU</a:t>
            </a:r>
            <a:endParaRPr lang="en-US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BA" dirty="0" smtClean="0">
                <a:solidFill>
                  <a:srgbClr val="FF0000"/>
                </a:solidFill>
              </a:rPr>
              <a:t>JUNIORSKE SELEKCIJE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 smtClean="0">
                <a:solidFill>
                  <a:srgbClr val="7030A0"/>
                </a:solidFill>
              </a:rPr>
              <a:t>VRHUNSKA JUNIORSKA SELEKCIJA</a:t>
            </a:r>
          </a:p>
          <a:p>
            <a:r>
              <a:rPr lang="sr-Latn-BA" dirty="0" smtClean="0">
                <a:solidFill>
                  <a:srgbClr val="7030A0"/>
                </a:solidFill>
              </a:rPr>
              <a:t>MEĐUNARODNA JUNIORSKA SELEKCIJA</a:t>
            </a:r>
          </a:p>
          <a:p>
            <a:r>
              <a:rPr lang="sr-Latn-BA" dirty="0" smtClean="0">
                <a:solidFill>
                  <a:srgbClr val="7030A0"/>
                </a:solidFill>
              </a:rPr>
              <a:t>REPREZENTATIVNE JUNIORSKE SELEKCIJE</a:t>
            </a:r>
            <a:endParaRPr lang="en-US" dirty="0" smtClean="0">
              <a:solidFill>
                <a:srgbClr val="7030A0"/>
              </a:solidFill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BA" b="1" dirty="0" smtClean="0">
                <a:solidFill>
                  <a:srgbClr val="FF0000"/>
                </a:solidFill>
              </a:rPr>
              <a:t>VRHUNSKA JUNIORSKA SELEKCIJA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7864"/>
            <a:ext cx="10515600" cy="4719099"/>
          </a:xfrm>
        </p:spPr>
        <p:txBody>
          <a:bodyPr/>
          <a:lstStyle/>
          <a:p>
            <a:r>
              <a:rPr lang="sr-Latn-BA" dirty="0" smtClean="0">
                <a:solidFill>
                  <a:srgbClr val="7030A0"/>
                </a:solidFill>
              </a:rPr>
              <a:t>EVIDENTNI KANDIDATI ZA SP U20 I EP U18</a:t>
            </a:r>
          </a:p>
          <a:p>
            <a:pPr>
              <a:buNone/>
            </a:pPr>
            <a:r>
              <a:rPr lang="sr-Latn-BA" dirty="0" smtClean="0">
                <a:solidFill>
                  <a:srgbClr val="7030A0"/>
                </a:solidFill>
              </a:rPr>
              <a:t>  - SP U20 – 1 OSTVARENA NORMA</a:t>
            </a:r>
          </a:p>
          <a:p>
            <a:pPr>
              <a:buNone/>
            </a:pPr>
            <a:r>
              <a:rPr lang="sr-Latn-BA" dirty="0" smtClean="0">
                <a:solidFill>
                  <a:srgbClr val="7030A0"/>
                </a:solidFill>
              </a:rPr>
              <a:t>  - EP U18 – 4 OSTVARENE NORME</a:t>
            </a:r>
          </a:p>
          <a:p>
            <a:pPr>
              <a:buNone/>
            </a:pPr>
            <a:endParaRPr lang="sr-Latn-BA" dirty="0" smtClean="0">
              <a:solidFill>
                <a:srgbClr val="7030A0"/>
              </a:solidFill>
            </a:endParaRPr>
          </a:p>
          <a:p>
            <a:r>
              <a:rPr lang="sr-Latn-BA" dirty="0" smtClean="0">
                <a:solidFill>
                  <a:srgbClr val="7030A0"/>
                </a:solidFill>
              </a:rPr>
              <a:t>INDIVIDUALNI PLAN I PROGRAM RADA</a:t>
            </a:r>
          </a:p>
          <a:p>
            <a:r>
              <a:rPr lang="sr-Latn-BA" dirty="0" smtClean="0">
                <a:solidFill>
                  <a:srgbClr val="7030A0"/>
                </a:solidFill>
              </a:rPr>
              <a:t>PRAĆENJE RAZVOJA SPORTISTE</a:t>
            </a:r>
          </a:p>
          <a:p>
            <a:r>
              <a:rPr lang="sr-Latn-BA" dirty="0" smtClean="0">
                <a:solidFill>
                  <a:srgbClr val="7030A0"/>
                </a:solidFill>
              </a:rPr>
              <a:t>OSTVARITI NAJBOLJI REZULTAT NA CILJANOM TAKMIČENJU</a:t>
            </a:r>
            <a:endParaRPr lang="en-US" dirty="0" smtClean="0">
              <a:solidFill>
                <a:srgbClr val="7030A0"/>
              </a:solidFill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5826"/>
            <a:ext cx="10515600" cy="1285336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        </a:t>
            </a:r>
            <a:r>
              <a:rPr lang="sr-Latn-BA" b="1" dirty="0" smtClean="0">
                <a:solidFill>
                  <a:srgbClr val="FF0000"/>
                </a:solidFill>
              </a:rPr>
              <a:t>MEĐUNARODNA JUNIORSKA SELEKCIJA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 smtClean="0">
                <a:solidFill>
                  <a:srgbClr val="7030A0"/>
                </a:solidFill>
              </a:rPr>
              <a:t>POTENCIJALNI KANDIDATI ZA EP U18 I SP U20</a:t>
            </a:r>
          </a:p>
          <a:p>
            <a:pPr>
              <a:buNone/>
            </a:pPr>
            <a:r>
              <a:rPr lang="sr-Latn-BA" dirty="0" smtClean="0">
                <a:solidFill>
                  <a:srgbClr val="7030A0"/>
                </a:solidFill>
              </a:rPr>
              <a:t>     - 7 ATLETIČARA</a:t>
            </a:r>
          </a:p>
          <a:p>
            <a:pPr>
              <a:buNone/>
            </a:pPr>
            <a:endParaRPr lang="sr-Latn-BA" dirty="0" smtClean="0">
              <a:solidFill>
                <a:srgbClr val="7030A0"/>
              </a:solidFill>
            </a:endParaRPr>
          </a:p>
          <a:p>
            <a:r>
              <a:rPr lang="sr-Latn-BA" dirty="0" smtClean="0">
                <a:solidFill>
                  <a:srgbClr val="7030A0"/>
                </a:solidFill>
              </a:rPr>
              <a:t>PRIPREME 2 X 15 DANA</a:t>
            </a:r>
          </a:p>
          <a:p>
            <a:r>
              <a:rPr lang="sr-Latn-BA" dirty="0" smtClean="0">
                <a:solidFill>
                  <a:srgbClr val="7030A0"/>
                </a:solidFill>
              </a:rPr>
              <a:t>UKOLIKO OSTVARE NORMU ZAVRŠNE PRIPREME OD 10 DANA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          </a:t>
            </a:r>
            <a:r>
              <a:rPr lang="sr-Latn-BA" b="1" dirty="0" smtClean="0">
                <a:solidFill>
                  <a:srgbClr val="FF0000"/>
                </a:solidFill>
              </a:rPr>
              <a:t>REPREZENTATIVNE JUNIORSKE SELEKCIJE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 smtClean="0">
                <a:solidFill>
                  <a:srgbClr val="7030A0"/>
                </a:solidFill>
              </a:rPr>
              <a:t>TAKMIČARI KOJI SU BILI U SASTAVU REPREZENTACIJE U 2019 GODINI I NA KOJE SE RAČUNA ZA SASTAV REPREZENTACIJE U NAREDNOJ SEZONI</a:t>
            </a:r>
          </a:p>
          <a:p>
            <a:endParaRPr lang="sr-Latn-BA" dirty="0" smtClean="0">
              <a:solidFill>
                <a:srgbClr val="7030A0"/>
              </a:solidFill>
            </a:endParaRPr>
          </a:p>
          <a:p>
            <a:r>
              <a:rPr lang="sr-Latn-BA" dirty="0" smtClean="0">
                <a:solidFill>
                  <a:srgbClr val="7030A0"/>
                </a:solidFill>
              </a:rPr>
              <a:t>PRIPREME 2X10 DANA U TRENING CENTRIMA ASS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BA" b="1" dirty="0" smtClean="0">
                <a:solidFill>
                  <a:srgbClr val="FF0000"/>
                </a:solidFill>
              </a:rPr>
              <a:t>ATLETSKE NADE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 smtClean="0">
                <a:solidFill>
                  <a:srgbClr val="7030A0"/>
                </a:solidFill>
              </a:rPr>
              <a:t>ATLETIČARI/KE ROĐENI 2005, 2006 </a:t>
            </a:r>
            <a:r>
              <a:rPr lang="en-GB" dirty="0" err="1" smtClean="0">
                <a:solidFill>
                  <a:srgbClr val="7030A0"/>
                </a:solidFill>
              </a:rPr>
              <a:t>i</a:t>
            </a:r>
            <a:r>
              <a:rPr lang="sr-Latn-BA" dirty="0" smtClean="0">
                <a:solidFill>
                  <a:srgbClr val="7030A0"/>
                </a:solidFill>
              </a:rPr>
              <a:t> 2007</a:t>
            </a:r>
          </a:p>
          <a:p>
            <a:r>
              <a:rPr lang="sr-Latn-BA" dirty="0" smtClean="0">
                <a:solidFill>
                  <a:srgbClr val="7030A0"/>
                </a:solidFill>
              </a:rPr>
              <a:t>VIKEND OKUPLJANJA 3 PUTA U TOKU GODINE</a:t>
            </a:r>
          </a:p>
          <a:p>
            <a:r>
              <a:rPr lang="sr-Latn-BA" dirty="0" smtClean="0">
                <a:solidFill>
                  <a:srgbClr val="7030A0"/>
                </a:solidFill>
              </a:rPr>
              <a:t>KAMP ATLETSKIH NADA ( 23. – 30.08.2020.)</a:t>
            </a:r>
            <a:endParaRPr lang="en-US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BA" b="1" dirty="0" smtClean="0">
                <a:solidFill>
                  <a:srgbClr val="FF0000"/>
                </a:solidFill>
              </a:rPr>
              <a:t>STRUČNI SAVET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 smtClean="0">
                <a:solidFill>
                  <a:srgbClr val="7030A0"/>
                </a:solidFill>
              </a:rPr>
              <a:t>TESTIRANJE I DIJAGNOSTIKA</a:t>
            </a:r>
          </a:p>
          <a:p>
            <a:r>
              <a:rPr lang="sr-Latn-BA" dirty="0" smtClean="0">
                <a:solidFill>
                  <a:srgbClr val="7030A0"/>
                </a:solidFill>
              </a:rPr>
              <a:t>FORMIRANJE LIČNOG KARTONA ZA MLAĐE </a:t>
            </a:r>
            <a:r>
              <a:rPr lang="sr-Latn-BA" dirty="0" smtClean="0">
                <a:solidFill>
                  <a:srgbClr val="7030A0"/>
                </a:solidFill>
              </a:rPr>
              <a:t>KATEGORIJE</a:t>
            </a:r>
            <a:r>
              <a:rPr lang="en-GB" dirty="0" smtClean="0">
                <a:solidFill>
                  <a:srgbClr val="7030A0"/>
                </a:solidFill>
              </a:rPr>
              <a:t> (BAZA PODATAKA)</a:t>
            </a:r>
            <a:endParaRPr lang="sr-Latn-BA" dirty="0" smtClean="0">
              <a:solidFill>
                <a:srgbClr val="7030A0"/>
              </a:solidFill>
            </a:endParaRPr>
          </a:p>
          <a:p>
            <a:r>
              <a:rPr lang="sr-Latn-BA" dirty="0" smtClean="0">
                <a:solidFill>
                  <a:srgbClr val="7030A0"/>
                </a:solidFill>
              </a:rPr>
              <a:t>PRAĆENJE RAZVOJA MLADIH ATLETIČARA/KI</a:t>
            </a:r>
          </a:p>
          <a:p>
            <a:r>
              <a:rPr lang="sr-Latn-BA" dirty="0" smtClean="0">
                <a:solidFill>
                  <a:srgbClr val="7030A0"/>
                </a:solidFill>
              </a:rPr>
              <a:t>ZDRAVSTVENA KOMISIJA I KONTROLA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BA" b="1" dirty="0" smtClean="0">
                <a:solidFill>
                  <a:srgbClr val="FF0000"/>
                </a:solidFill>
              </a:rPr>
              <a:t>2019...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 smtClean="0">
                <a:solidFill>
                  <a:srgbClr val="7030A0"/>
                </a:solidFill>
              </a:rPr>
              <a:t>INDIVIDUALNI RAZGOVORI SA TRENERIMA I USVAJANJE PROGRAMA ZA 2020.</a:t>
            </a:r>
          </a:p>
          <a:p>
            <a:r>
              <a:rPr lang="sr-Latn-BA" dirty="0" smtClean="0">
                <a:solidFill>
                  <a:srgbClr val="7030A0"/>
                </a:solidFill>
              </a:rPr>
              <a:t>POTPISIVANJE UGOVORA O REALIZACIJI PROGRAMA</a:t>
            </a:r>
            <a:endParaRPr lang="en-US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Latn-BA" sz="9600" b="1" dirty="0" smtClean="0">
                <a:solidFill>
                  <a:srgbClr val="7030A0"/>
                </a:solidFill>
              </a:rPr>
              <a:t>ŽELIM VAM SREĆNU I USPEŠNU SEZONU</a:t>
            </a:r>
            <a:endParaRPr lang="en-US" sz="9600" b="1" dirty="0" smtClean="0">
              <a:solidFill>
                <a:srgbClr val="7030A0"/>
              </a:solidFill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F33A73-2418-48D0-92B4-83B62ADC53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91109"/>
          </a:xfrm>
        </p:spPr>
        <p:txBody>
          <a:bodyPr/>
          <a:lstStyle/>
          <a:p>
            <a:r>
              <a:rPr lang="sr-Latn-BA" dirty="0" smtClean="0">
                <a:solidFill>
                  <a:srgbClr val="FF0000"/>
                </a:solidFill>
              </a:rPr>
              <a:t>Kriterijumi: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865FDFE-5107-4010-853E-75B4932A30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25615"/>
            <a:ext cx="9144000" cy="3032185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sr-Latn-BA" dirty="0" smtClean="0"/>
              <a:t> </a:t>
            </a:r>
            <a:r>
              <a:rPr lang="sr-Latn-BA" b="1" dirty="0" smtClean="0">
                <a:solidFill>
                  <a:srgbClr val="7030A0"/>
                </a:solidFill>
              </a:rPr>
              <a:t>Balkanske igre</a:t>
            </a:r>
          </a:p>
          <a:p>
            <a:pPr algn="l">
              <a:buFont typeface="Arial" pitchFamily="34" charset="0"/>
              <a:buChar char="•"/>
            </a:pPr>
            <a:r>
              <a:rPr lang="sr-Latn-BA" b="1" dirty="0" smtClean="0">
                <a:solidFill>
                  <a:srgbClr val="7030A0"/>
                </a:solidFill>
              </a:rPr>
              <a:t>  SP dvorana</a:t>
            </a:r>
          </a:p>
          <a:p>
            <a:pPr algn="l">
              <a:buFont typeface="Arial" pitchFamily="34" charset="0"/>
              <a:buChar char="•"/>
            </a:pPr>
            <a:r>
              <a:rPr lang="sr-Latn-BA" b="1" dirty="0" smtClean="0">
                <a:solidFill>
                  <a:srgbClr val="7030A0"/>
                </a:solidFill>
              </a:rPr>
              <a:t>  SP U20</a:t>
            </a:r>
          </a:p>
          <a:p>
            <a:pPr algn="l">
              <a:buFont typeface="Arial" pitchFamily="34" charset="0"/>
              <a:buChar char="•"/>
            </a:pPr>
            <a:r>
              <a:rPr lang="sr-Latn-BA" b="1" dirty="0" smtClean="0">
                <a:solidFill>
                  <a:srgbClr val="7030A0"/>
                </a:solidFill>
              </a:rPr>
              <a:t>  EP seniori</a:t>
            </a:r>
          </a:p>
          <a:p>
            <a:pPr algn="l">
              <a:buFont typeface="Arial" pitchFamily="34" charset="0"/>
              <a:buChar char="•"/>
            </a:pPr>
            <a:r>
              <a:rPr lang="sr-Latn-BA" b="1" dirty="0" smtClean="0">
                <a:solidFill>
                  <a:srgbClr val="7030A0"/>
                </a:solidFill>
              </a:rPr>
              <a:t>  EP U18</a:t>
            </a:r>
          </a:p>
          <a:p>
            <a:pPr algn="l">
              <a:buFont typeface="Arial" pitchFamily="34" charset="0"/>
              <a:buChar char="•"/>
            </a:pPr>
            <a:r>
              <a:rPr lang="sr-Latn-BA" b="1" dirty="0" smtClean="0">
                <a:solidFill>
                  <a:srgbClr val="7030A0"/>
                </a:solidFill>
              </a:rPr>
              <a:t>  Olimpijske igre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8967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BA" b="1" dirty="0" smtClean="0">
                <a:solidFill>
                  <a:srgbClr val="FF0000"/>
                </a:solidFill>
              </a:rPr>
              <a:t>BALKANSKI ŠAMPIONATI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 smtClean="0">
                <a:solidFill>
                  <a:srgbClr val="7030A0"/>
                </a:solidFill>
              </a:rPr>
              <a:t>NORME ASS</a:t>
            </a:r>
          </a:p>
          <a:p>
            <a:r>
              <a:rPr lang="sr-Latn-BA" dirty="0" smtClean="0">
                <a:solidFill>
                  <a:srgbClr val="7030A0"/>
                </a:solidFill>
              </a:rPr>
              <a:t>KVOTA ABAF-a</a:t>
            </a:r>
          </a:p>
          <a:p>
            <a:pPr algn="ctr">
              <a:buNone/>
            </a:pPr>
            <a:endParaRPr lang="sr-Latn-BA" sz="4400" b="1" dirty="0" smtClean="0"/>
          </a:p>
          <a:p>
            <a:pPr algn="ctr">
              <a:buNone/>
            </a:pPr>
            <a:r>
              <a:rPr lang="sr-Latn-BA" sz="4400" b="1" dirty="0" smtClean="0">
                <a:solidFill>
                  <a:srgbClr val="FF0000"/>
                </a:solidFill>
              </a:rPr>
              <a:t>EVROPSKA PRVENSTVA</a:t>
            </a:r>
          </a:p>
          <a:p>
            <a:r>
              <a:rPr lang="sr-Latn-BA" dirty="0" smtClean="0">
                <a:solidFill>
                  <a:srgbClr val="7030A0"/>
                </a:solidFill>
              </a:rPr>
              <a:t>NORME EAA</a:t>
            </a:r>
          </a:p>
          <a:p>
            <a:r>
              <a:rPr lang="sr-Latn-BA" dirty="0" smtClean="0">
                <a:solidFill>
                  <a:srgbClr val="7030A0"/>
                </a:solidFill>
              </a:rPr>
              <a:t>TRENUTNA FORMA</a:t>
            </a:r>
            <a:endParaRPr lang="en-US" dirty="0" smtClean="0">
              <a:solidFill>
                <a:srgbClr val="7030A0"/>
              </a:solidFill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BA" b="1" dirty="0" smtClean="0">
                <a:solidFill>
                  <a:srgbClr val="FF0000"/>
                </a:solidFill>
              </a:rPr>
              <a:t>SVETSKA PRVENSTVA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b="1" dirty="0" smtClean="0">
                <a:solidFill>
                  <a:srgbClr val="7030A0"/>
                </a:solidFill>
              </a:rPr>
              <a:t>NORMA WA</a:t>
            </a:r>
          </a:p>
          <a:p>
            <a:r>
              <a:rPr lang="sr-Latn-BA" b="1" dirty="0" smtClean="0">
                <a:solidFill>
                  <a:srgbClr val="7030A0"/>
                </a:solidFill>
              </a:rPr>
              <a:t>WORLD RANKING</a:t>
            </a:r>
          </a:p>
          <a:p>
            <a:r>
              <a:rPr lang="sr-Latn-BA" b="1" dirty="0" smtClean="0">
                <a:solidFill>
                  <a:srgbClr val="7030A0"/>
                </a:solidFill>
              </a:rPr>
              <a:t>TRENUTNA FORMA</a:t>
            </a:r>
          </a:p>
          <a:p>
            <a:pPr algn="ctr">
              <a:buNone/>
            </a:pPr>
            <a:r>
              <a:rPr lang="sr-Latn-BA" sz="4400" b="1" dirty="0" smtClean="0">
                <a:solidFill>
                  <a:srgbClr val="FF0000"/>
                </a:solidFill>
              </a:rPr>
              <a:t>OLIMPIJSKE IGRE</a:t>
            </a:r>
          </a:p>
          <a:p>
            <a:r>
              <a:rPr lang="sr-Latn-BA" b="1" dirty="0" smtClean="0">
                <a:solidFill>
                  <a:srgbClr val="7030A0"/>
                </a:solidFill>
              </a:rPr>
              <a:t>NORMA OKS</a:t>
            </a:r>
          </a:p>
          <a:p>
            <a:r>
              <a:rPr lang="sr-Latn-BA" b="1" dirty="0" smtClean="0">
                <a:solidFill>
                  <a:srgbClr val="7030A0"/>
                </a:solidFill>
              </a:rPr>
              <a:t>WORLD RANKING</a:t>
            </a:r>
          </a:p>
          <a:p>
            <a:r>
              <a:rPr lang="sr-Latn-BA" b="1" dirty="0" smtClean="0">
                <a:solidFill>
                  <a:srgbClr val="7030A0"/>
                </a:solidFill>
              </a:rPr>
              <a:t>TRENUTNA FORMA</a:t>
            </a:r>
            <a:endParaRPr lang="en-US" b="1" dirty="0" smtClean="0">
              <a:solidFill>
                <a:srgbClr val="7030A0"/>
              </a:solidFill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OSTALA TAKMIČENJA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7030A0"/>
                </a:solidFill>
              </a:rPr>
              <a:t>22.01.2020.  TROMEČ / SRB-SLO-CRO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07.03.2020.  U18 INDOOR MATCH / UKR,BLR,FRA,SRB,TUR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01.05.2020.  TROFEO ODERZO / ROAD RACE U20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03.05.2020.  WOMEN RELAY 4x400m / ITA,ESP,FRA,SRB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BA" b="1" dirty="0" smtClean="0">
                <a:solidFill>
                  <a:srgbClr val="FF0000"/>
                </a:solidFill>
              </a:rPr>
              <a:t>SENIORSKE SELEKCIJE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 smtClean="0">
                <a:solidFill>
                  <a:srgbClr val="7030A0"/>
                </a:solidFill>
              </a:rPr>
              <a:t>VRHUNSKA SELEKCIJA</a:t>
            </a:r>
          </a:p>
          <a:p>
            <a:r>
              <a:rPr lang="sr-Latn-BA" dirty="0" smtClean="0">
                <a:solidFill>
                  <a:srgbClr val="7030A0"/>
                </a:solidFill>
              </a:rPr>
              <a:t>MEĐUNARODNA SELEKCIJA</a:t>
            </a:r>
          </a:p>
          <a:p>
            <a:r>
              <a:rPr lang="sr-Latn-BA" dirty="0" smtClean="0">
                <a:solidFill>
                  <a:srgbClr val="7030A0"/>
                </a:solidFill>
              </a:rPr>
              <a:t>MLADA SELEKCIJA U23</a:t>
            </a:r>
          </a:p>
          <a:p>
            <a:r>
              <a:rPr lang="sr-Latn-BA" dirty="0" smtClean="0">
                <a:solidFill>
                  <a:srgbClr val="7030A0"/>
                </a:solidFill>
              </a:rPr>
              <a:t>SPORTISTI KOJI ŽIVE U INOSTRANSTVU</a:t>
            </a:r>
          </a:p>
          <a:p>
            <a:r>
              <a:rPr lang="sr-Latn-BA" dirty="0" smtClean="0">
                <a:solidFill>
                  <a:srgbClr val="7030A0"/>
                </a:solidFill>
              </a:rPr>
              <a:t>REPREZENTATIVNE SELEKCIJE (1000 bodova)</a:t>
            </a:r>
          </a:p>
          <a:p>
            <a:r>
              <a:rPr lang="sr-Latn-BA" dirty="0" smtClean="0">
                <a:solidFill>
                  <a:srgbClr val="7030A0"/>
                </a:solidFill>
              </a:rPr>
              <a:t>REPREZENTATIVNE SELEKCIJE (950 bodova)</a:t>
            </a:r>
            <a:endParaRPr lang="en-US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BA" dirty="0" smtClean="0">
                <a:solidFill>
                  <a:srgbClr val="FF0000"/>
                </a:solidFill>
              </a:rPr>
              <a:t>VRHUNSKA SELEKCIJA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441" y="1325293"/>
            <a:ext cx="10515600" cy="4351338"/>
          </a:xfrm>
        </p:spPr>
        <p:txBody>
          <a:bodyPr/>
          <a:lstStyle/>
          <a:p>
            <a:r>
              <a:rPr lang="sr-Latn-BA" dirty="0" smtClean="0">
                <a:solidFill>
                  <a:srgbClr val="7030A0"/>
                </a:solidFill>
              </a:rPr>
              <a:t>PRVA KATEGORIJA</a:t>
            </a:r>
          </a:p>
          <a:p>
            <a:pPr>
              <a:buNone/>
            </a:pPr>
            <a:r>
              <a:rPr lang="sr-Latn-BA" dirty="0" smtClean="0">
                <a:solidFill>
                  <a:srgbClr val="7030A0"/>
                </a:solidFill>
              </a:rPr>
              <a:t>     - OI / 1-3 MESTO</a:t>
            </a:r>
          </a:p>
          <a:p>
            <a:pPr>
              <a:buNone/>
            </a:pPr>
            <a:r>
              <a:rPr lang="sr-Latn-BA" dirty="0" smtClean="0">
                <a:solidFill>
                  <a:srgbClr val="7030A0"/>
                </a:solidFill>
              </a:rPr>
              <a:t>     - SP / 1-3 MESTO</a:t>
            </a:r>
          </a:p>
          <a:p>
            <a:pPr>
              <a:buNone/>
            </a:pPr>
            <a:r>
              <a:rPr lang="sr-Latn-BA" dirty="0" smtClean="0">
                <a:solidFill>
                  <a:srgbClr val="7030A0"/>
                </a:solidFill>
              </a:rPr>
              <a:t>     - EP / 1 MESTO</a:t>
            </a:r>
          </a:p>
          <a:p>
            <a:r>
              <a:rPr lang="sr-Latn-BA" dirty="0" smtClean="0">
                <a:solidFill>
                  <a:srgbClr val="7030A0"/>
                </a:solidFill>
              </a:rPr>
              <a:t>DRUGA KATEGORIJA</a:t>
            </a:r>
          </a:p>
          <a:p>
            <a:pPr>
              <a:buNone/>
            </a:pPr>
            <a:r>
              <a:rPr lang="sr-Latn-BA" dirty="0" smtClean="0">
                <a:solidFill>
                  <a:srgbClr val="7030A0"/>
                </a:solidFill>
              </a:rPr>
              <a:t>    - NORMA OI</a:t>
            </a:r>
          </a:p>
          <a:p>
            <a:pPr>
              <a:buNone/>
            </a:pPr>
            <a:r>
              <a:rPr lang="sr-Latn-BA" dirty="0" smtClean="0">
                <a:solidFill>
                  <a:srgbClr val="7030A0"/>
                </a:solidFill>
              </a:rPr>
              <a:t>    - NORMA SP INDOOR</a:t>
            </a:r>
          </a:p>
          <a:p>
            <a:pPr>
              <a:buNone/>
            </a:pPr>
            <a:r>
              <a:rPr lang="sr-Latn-BA" dirty="0" smtClean="0">
                <a:solidFill>
                  <a:srgbClr val="7030A0"/>
                </a:solidFill>
              </a:rPr>
              <a:t>    - REZULTAT BOLJI OD 1200 BODOVA PO WA TABLICAMA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BA" b="1" dirty="0" smtClean="0">
                <a:solidFill>
                  <a:srgbClr val="FF0000"/>
                </a:solidFill>
              </a:rPr>
              <a:t>MEĐUNARODNA SELEKCIJA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6875"/>
            <a:ext cx="10515600" cy="4650088"/>
          </a:xfrm>
        </p:spPr>
        <p:txBody>
          <a:bodyPr/>
          <a:lstStyle/>
          <a:p>
            <a:r>
              <a:rPr lang="sr-Latn-BA" b="1" dirty="0" smtClean="0">
                <a:solidFill>
                  <a:srgbClr val="FF0000"/>
                </a:solidFill>
              </a:rPr>
              <a:t>PRVA KATEGORIJA</a:t>
            </a:r>
          </a:p>
          <a:p>
            <a:pPr>
              <a:buNone/>
            </a:pPr>
            <a:r>
              <a:rPr lang="sr-Latn-BA" dirty="0" smtClean="0"/>
              <a:t>   - </a:t>
            </a:r>
            <a:r>
              <a:rPr lang="sr-Latn-BA" dirty="0" smtClean="0">
                <a:solidFill>
                  <a:srgbClr val="7030A0"/>
                </a:solidFill>
              </a:rPr>
              <a:t>NORMA EP </a:t>
            </a:r>
          </a:p>
          <a:p>
            <a:pPr>
              <a:buNone/>
            </a:pPr>
            <a:r>
              <a:rPr lang="sr-Latn-BA" dirty="0" smtClean="0">
                <a:solidFill>
                  <a:srgbClr val="7030A0"/>
                </a:solidFill>
              </a:rPr>
              <a:t>   - REZULTAT OD 1100 I VIŠE BODOVA</a:t>
            </a:r>
          </a:p>
          <a:p>
            <a:r>
              <a:rPr lang="sr-Latn-BA" b="1" dirty="0" smtClean="0">
                <a:solidFill>
                  <a:srgbClr val="FF0000"/>
                </a:solidFill>
              </a:rPr>
              <a:t>DRUGA </a:t>
            </a:r>
            <a:r>
              <a:rPr lang="sr-Latn-BA" b="1" dirty="0" smtClean="0">
                <a:solidFill>
                  <a:srgbClr val="FF0000"/>
                </a:solidFill>
              </a:rPr>
              <a:t>KATEGORIJA</a:t>
            </a:r>
          </a:p>
          <a:p>
            <a:pPr>
              <a:buNone/>
            </a:pPr>
            <a:r>
              <a:rPr lang="sr-Latn-BA" dirty="0" smtClean="0"/>
              <a:t>    - </a:t>
            </a:r>
            <a:r>
              <a:rPr lang="sr-Latn-BA" dirty="0" smtClean="0">
                <a:solidFill>
                  <a:srgbClr val="7030A0"/>
                </a:solidFill>
              </a:rPr>
              <a:t>POTENCIJALNI KANDIDATI ZA EP / PARIZ</a:t>
            </a:r>
          </a:p>
          <a:p>
            <a:pPr>
              <a:buNone/>
            </a:pPr>
            <a:r>
              <a:rPr lang="sr-Latn-BA" dirty="0" smtClean="0">
                <a:solidFill>
                  <a:srgbClr val="7030A0"/>
                </a:solidFill>
              </a:rPr>
              <a:t>    - 2 % DO NORME ZA </a:t>
            </a:r>
            <a:r>
              <a:rPr lang="sr-Latn-BA" dirty="0" smtClean="0">
                <a:solidFill>
                  <a:srgbClr val="7030A0"/>
                </a:solidFill>
              </a:rPr>
              <a:t>EP</a:t>
            </a:r>
            <a:r>
              <a:rPr lang="en-GB" dirty="0" smtClean="0">
                <a:solidFill>
                  <a:srgbClr val="7030A0"/>
                </a:solidFill>
              </a:rPr>
              <a:t> +</a:t>
            </a:r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dirty="0" smtClean="0">
                <a:solidFill>
                  <a:srgbClr val="7030A0"/>
                </a:solidFill>
              </a:rPr>
              <a:t>   - REZULTAT PREKO 1100 ILI 1050 BODOVA</a:t>
            </a:r>
            <a:endParaRPr lang="sr-Latn-BA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sr-Latn-BA" dirty="0" smtClean="0">
                <a:solidFill>
                  <a:srgbClr val="7030A0"/>
                </a:solidFill>
              </a:rPr>
              <a:t>  </a:t>
            </a:r>
            <a:endParaRPr lang="en-US" dirty="0" smtClean="0">
              <a:solidFill>
                <a:srgbClr val="7030A0"/>
              </a:solidFill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BA" b="1" dirty="0" smtClean="0">
                <a:solidFill>
                  <a:srgbClr val="FF0000"/>
                </a:solidFill>
              </a:rPr>
              <a:t>MLADA SELEKCIJA U23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9238"/>
            <a:ext cx="10515600" cy="4727725"/>
          </a:xfrm>
        </p:spPr>
        <p:txBody>
          <a:bodyPr/>
          <a:lstStyle/>
          <a:p>
            <a:r>
              <a:rPr lang="sr-Latn-BA" dirty="0" smtClean="0">
                <a:solidFill>
                  <a:srgbClr val="7030A0"/>
                </a:solidFill>
              </a:rPr>
              <a:t>REZULTAT PREKO 1000 BODOVA</a:t>
            </a:r>
          </a:p>
          <a:p>
            <a:r>
              <a:rPr lang="sr-Latn-BA" dirty="0" smtClean="0">
                <a:solidFill>
                  <a:srgbClr val="7030A0"/>
                </a:solidFill>
              </a:rPr>
              <a:t>REZULTAT U 2019. GODINI NA NIVOU NORME ZA PRETHODNO EP U23</a:t>
            </a:r>
          </a:p>
          <a:p>
            <a:r>
              <a:rPr lang="sr-Latn-BA" dirty="0" smtClean="0">
                <a:solidFill>
                  <a:srgbClr val="7030A0"/>
                </a:solidFill>
              </a:rPr>
              <a:t>1.- 3. MESTO SA EP U 20</a:t>
            </a:r>
          </a:p>
          <a:p>
            <a:endParaRPr lang="sr-Latn-BA" dirty="0" smtClean="0"/>
          </a:p>
          <a:p>
            <a:pPr algn="ctr">
              <a:buNone/>
            </a:pPr>
            <a:r>
              <a:rPr lang="sr-Latn-BA" b="1" dirty="0" smtClean="0">
                <a:solidFill>
                  <a:srgbClr val="FF0000"/>
                </a:solidFill>
              </a:rPr>
              <a:t>REPREZENTATIVNE SELEKCIJE </a:t>
            </a:r>
          </a:p>
          <a:p>
            <a:r>
              <a:rPr lang="sr-Latn-BA" dirty="0" smtClean="0">
                <a:solidFill>
                  <a:srgbClr val="7030A0"/>
                </a:solidFill>
              </a:rPr>
              <a:t>REZULTAT PREKO 1000 BODOVA</a:t>
            </a:r>
          </a:p>
          <a:p>
            <a:r>
              <a:rPr lang="sr-Latn-BA" dirty="0" smtClean="0">
                <a:solidFill>
                  <a:srgbClr val="7030A0"/>
                </a:solidFill>
              </a:rPr>
              <a:t>REZULTAT PREKO 950 BODOVA</a:t>
            </a:r>
            <a:endParaRPr lang="en-US" dirty="0" smtClean="0">
              <a:solidFill>
                <a:srgbClr val="7030A0"/>
              </a:solidFill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451</Words>
  <Application>Microsoft Office PowerPoint</Application>
  <PresentationFormat>Custom</PresentationFormat>
  <Paragraphs>105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Plan rada saveznog kapitena za 2020. godinu</vt:lpstr>
      <vt:lpstr>Kriterijumi:</vt:lpstr>
      <vt:lpstr>BALKANSKI ŠAMPIONATI</vt:lpstr>
      <vt:lpstr>SVETSKA PRVENSTVA</vt:lpstr>
      <vt:lpstr>OSTALA TAKMIČENJA</vt:lpstr>
      <vt:lpstr>SENIORSKE SELEKCIJE</vt:lpstr>
      <vt:lpstr>VRHUNSKA SELEKCIJA</vt:lpstr>
      <vt:lpstr>MEĐUNARODNA SELEKCIJA</vt:lpstr>
      <vt:lpstr>MLADA SELEKCIJA U23</vt:lpstr>
      <vt:lpstr>STATUS I CILJ</vt:lpstr>
      <vt:lpstr>JUNIORSKE SELEKCIJE</vt:lpstr>
      <vt:lpstr>VRHUNSKA JUNIORSKA SELEKCIJA</vt:lpstr>
      <vt:lpstr>        MEĐUNARODNA JUNIORSKA SELEKCIJA</vt:lpstr>
      <vt:lpstr>          REPREZENTATIVNE JUNIORSKE SELEKCIJE</vt:lpstr>
      <vt:lpstr>ATLETSKE NADE</vt:lpstr>
      <vt:lpstr>STRUČNI SAVET</vt:lpstr>
      <vt:lpstr>2019...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Nenad Milošević</dc:creator>
  <cp:lastModifiedBy>Edin Zuković</cp:lastModifiedBy>
  <cp:revision>10</cp:revision>
  <dcterms:created xsi:type="dcterms:W3CDTF">2019-11-29T11:38:14Z</dcterms:created>
  <dcterms:modified xsi:type="dcterms:W3CDTF">2019-11-30T16:38:02Z</dcterms:modified>
</cp:coreProperties>
</file>