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7" r:id="rId5"/>
    <p:sldId id="268" r:id="rId6"/>
    <p:sldId id="261" r:id="rId7"/>
    <p:sldId id="262" r:id="rId8"/>
    <p:sldId id="260" r:id="rId9"/>
    <p:sldId id="263" r:id="rId10"/>
    <p:sldId id="264" r:id="rId11"/>
    <p:sldId id="269" r:id="rId12"/>
    <p:sldId id="266" r:id="rId13"/>
    <p:sldId id="265" r:id="rId14"/>
    <p:sldId id="267" r:id="rId15"/>
    <p:sldId id="271" r:id="rId16"/>
    <p:sldId id="274" r:id="rId17"/>
    <p:sldId id="283" r:id="rId18"/>
    <p:sldId id="273" r:id="rId19"/>
    <p:sldId id="272" r:id="rId20"/>
    <p:sldId id="275" r:id="rId21"/>
    <p:sldId id="276" r:id="rId22"/>
    <p:sldId id="277" r:id="rId23"/>
    <p:sldId id="284" r:id="rId24"/>
    <p:sldId id="278" r:id="rId25"/>
    <p:sldId id="259" r:id="rId26"/>
    <p:sldId id="282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>
      <p:cViewPr varScale="1">
        <p:scale>
          <a:sx n="89" d="100"/>
          <a:sy n="89" d="100"/>
        </p:scale>
        <p:origin x="112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14" y="5355432"/>
            <a:ext cx="11213009" cy="359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6148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ogicfizio@gmail.com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steas.rs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3199447"/>
            <a:ext cx="9756576" cy="3816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9000">
                <a:schemeClr val="bg1">
                  <a:alpha val="7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31640" y="90903"/>
            <a:ext cx="53657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r-Latn-RS" altLang="ko-KR" sz="2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itchFamily="34" charset="0"/>
              </a:rPr>
              <a:t>DANI ATLETIKE 2019.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ko-KR" sz="2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itchFamily="34" charset="0"/>
              </a:rPr>
              <a:t>31.11/01.12.2019.</a:t>
            </a:r>
            <a:endParaRPr kumimoji="0" lang="sr-Latn-RS" altLang="ko-KR" sz="2800" b="1" i="1" dirty="0" smtClean="0">
              <a:solidFill>
                <a:srgbClr val="FFFF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r-Latn-RS" altLang="ko-KR" sz="2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itchFamily="34" charset="0"/>
              </a:rPr>
              <a:t>KRAGUJEVAC</a:t>
            </a:r>
            <a:endParaRPr kumimoji="0" lang="en-US" altLang="ko-KR" sz="2800" b="1" i="1" dirty="0">
              <a:solidFill>
                <a:srgbClr val="FFFF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199447"/>
            <a:ext cx="82809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altLang="ko-KR" sz="3200" b="1" dirty="0" smtClean="0">
                <a:latin typeface="Arial Black" panose="020B0A04020102020204" pitchFamily="34" charset="0"/>
                <a:ea typeface="맑은 고딕" pitchFamily="50" charset="-127"/>
                <a:cs typeface="Arial" pitchFamily="34" charset="0"/>
              </a:rPr>
              <a:t>NAJČEŠĆE POVREDE KOD </a:t>
            </a:r>
          </a:p>
          <a:p>
            <a:r>
              <a:rPr lang="sr-Latn-RS" altLang="ko-KR" sz="3200" b="1" dirty="0" smtClean="0">
                <a:latin typeface="Arial Black" panose="020B0A04020102020204" pitchFamily="34" charset="0"/>
                <a:ea typeface="맑은 고딕" pitchFamily="50" charset="-127"/>
                <a:cs typeface="Arial" pitchFamily="34" charset="0"/>
              </a:rPr>
              <a:t>MLADIH ATLETIČARA I </a:t>
            </a:r>
          </a:p>
          <a:p>
            <a:r>
              <a:rPr lang="sr-Latn-RS" altLang="ko-KR" sz="3200" b="1" dirty="0" smtClean="0">
                <a:latin typeface="Arial Black" panose="020B0A04020102020204" pitchFamily="34" charset="0"/>
                <a:ea typeface="맑은 고딕" pitchFamily="50" charset="-127"/>
                <a:cs typeface="Arial" pitchFamily="34" charset="0"/>
              </a:rPr>
              <a:t>MOGUĆNOSTI SAVREMENOG </a:t>
            </a:r>
          </a:p>
          <a:p>
            <a:r>
              <a:rPr lang="sr-Latn-RS" altLang="ko-KR" sz="3200" b="1" dirty="0" smtClean="0">
                <a:latin typeface="Arial Black" panose="020B0A04020102020204" pitchFamily="34" charset="0"/>
                <a:ea typeface="맑은 고딕" pitchFamily="50" charset="-127"/>
                <a:cs typeface="Arial" pitchFamily="34" charset="0"/>
              </a:rPr>
              <a:t>LEČENJA I REHABILITACIJE</a:t>
            </a:r>
            <a:endParaRPr lang="en-US" altLang="ko-KR" sz="3200" b="1" dirty="0" smtClean="0">
              <a:latin typeface="Arial Black" panose="020B0A0402010202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5261550"/>
            <a:ext cx="10188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2400" b="1" dirty="0" smtClean="0">
                <a:latin typeface="Arial" pitchFamily="34" charset="0"/>
                <a:cs typeface="Arial" pitchFamily="34" charset="0"/>
              </a:rPr>
              <a:t>PREDAVAČ: JOVAN ROGIĆ, </a:t>
            </a:r>
          </a:p>
          <a:p>
            <a:r>
              <a:rPr lang="sr-Latn-RS" altLang="ko-KR" sz="2400" b="1" dirty="0" smtClean="0">
                <a:latin typeface="Arial" pitchFamily="34" charset="0"/>
                <a:cs typeface="Arial" pitchFamily="34" charset="0"/>
              </a:rPr>
              <a:t>Strukovni fizioterapeut, </a:t>
            </a:r>
          </a:p>
          <a:p>
            <a:r>
              <a:rPr lang="sr-Latn-RS" altLang="ko-KR" sz="2000" b="1" dirty="0" smtClean="0">
                <a:latin typeface="Arial" pitchFamily="34" charset="0"/>
                <a:cs typeface="Arial" pitchFamily="34" charset="0"/>
              </a:rPr>
              <a:t>Predsednik Osteopatsko terapeutske Asocijacije Srbije </a:t>
            </a:r>
          </a:p>
          <a:p>
            <a:r>
              <a:rPr lang="sr-Latn-RS" altLang="ko-KR" sz="2000" b="1" dirty="0" smtClean="0">
                <a:latin typeface="Arial" pitchFamily="34" charset="0"/>
                <a:cs typeface="Arial" pitchFamily="34" charset="0"/>
              </a:rPr>
              <a:t>Ambulanta REHABILITY, Subotica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9"/>
          <a:stretch/>
        </p:blipFill>
        <p:spPr>
          <a:xfrm>
            <a:off x="8381363" y="5497655"/>
            <a:ext cx="619637" cy="538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5" t="17112" r="-2" b="22996"/>
          <a:stretch/>
        </p:blipFill>
        <p:spPr>
          <a:xfrm>
            <a:off x="7884368" y="6026273"/>
            <a:ext cx="1116632" cy="352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0977"/>
            <a:ext cx="1008112" cy="131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2177" r="16926" b="31914"/>
          <a:stretch/>
        </p:blipFill>
        <p:spPr>
          <a:xfrm>
            <a:off x="7937247" y="6381327"/>
            <a:ext cx="1086796" cy="4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686" y="14068"/>
            <a:ext cx="6101314" cy="1052736"/>
          </a:xfrm>
        </p:spPr>
        <p:txBody>
          <a:bodyPr/>
          <a:lstStyle/>
          <a:p>
            <a:pPr algn="ctr"/>
            <a:r>
              <a:rPr lang="sr-Latn-RS" sz="2400" dirty="0" smtClean="0"/>
              <a:t>SEVER`S DISEASE</a:t>
            </a:r>
            <a:br>
              <a:rPr lang="sr-Latn-RS" sz="2400" dirty="0" smtClean="0"/>
            </a:br>
            <a:r>
              <a:rPr lang="sr-Latn-RS" sz="2400" dirty="0" smtClean="0"/>
              <a:t>CALCANEAL APOPHYTIS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31840" y="1066804"/>
            <a:ext cx="5904656" cy="5412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600" dirty="0" smtClean="0">
              <a:latin typeface="Georgia" panose="02040502050405020303" pitchFamily="18" charset="0"/>
            </a:endParaRPr>
          </a:p>
          <a:p>
            <a:endParaRPr lang="sr-Latn-RS" sz="1600" dirty="0" smtClean="0">
              <a:latin typeface="Georgia" panose="02040502050405020303" pitchFamily="18" charset="0"/>
            </a:endParaRPr>
          </a:p>
          <a:p>
            <a:r>
              <a:rPr lang="sr-Latn-RS" sz="1600" dirty="0" smtClean="0">
                <a:latin typeface="Georgia" panose="02040502050405020303" pitchFamily="18" charset="0"/>
              </a:rPr>
              <a:t>Bol </a:t>
            </a:r>
            <a:r>
              <a:rPr lang="sr-Latn-RS" sz="1600" dirty="0">
                <a:latin typeface="Georgia" panose="02040502050405020303" pitchFamily="18" charset="0"/>
              </a:rPr>
              <a:t>„ploče rasta“ </a:t>
            </a:r>
            <a:r>
              <a:rPr lang="sr-Latn-RS" sz="1600" dirty="0" smtClean="0">
                <a:latin typeface="Georgia" panose="02040502050405020303" pitchFamily="18" charset="0"/>
              </a:rPr>
              <a:t> na peti , kod pripoja Achillove tetive za     petu 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„growing pain“ – bol rasta, kod aktivne dece, koja treniraju 10+ sati nedeljno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Upala, bol, otok, mikrotrauma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Bol se povećava trčanjem, skakanjem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RTG, anamneza, MSK UZ, palpacija, </a:t>
            </a:r>
            <a:endParaRPr lang="sr-Latn-RS" sz="1600" dirty="0">
              <a:latin typeface="Georgia" panose="02040502050405020303" pitchFamily="18" charset="0"/>
            </a:endParaRPr>
          </a:p>
          <a:p>
            <a:r>
              <a:rPr lang="sr-Latn-RS" sz="1600" dirty="0" smtClean="0">
                <a:latin typeface="Georgia" panose="02040502050405020303" pitchFamily="18" charset="0"/>
              </a:rPr>
              <a:t>Odmor, ulošci, patike sa eleviranom petom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Jačanje nogu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Taping, fizikalna terapija, KTH, MTH</a:t>
            </a:r>
          </a:p>
          <a:p>
            <a:pPr marL="0" indent="0">
              <a:buFont typeface="Arial" pitchFamily="34" charset="0"/>
              <a:buNone/>
            </a:pPr>
            <a:r>
              <a:rPr lang="sr-Latn-RS" sz="1600" dirty="0" smtClean="0">
                <a:latin typeface="Georgia" panose="02040502050405020303" pitchFamily="18" charset="0"/>
              </a:rPr>
              <a:t> </a:t>
            </a: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30" y="5141260"/>
            <a:ext cx="1767956" cy="1595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81" y="0"/>
            <a:ext cx="3286844" cy="6893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114682"/>
            <a:ext cx="3158804" cy="16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700" y="332656"/>
            <a:ext cx="5209772" cy="1052736"/>
          </a:xfrm>
        </p:spPr>
        <p:txBody>
          <a:bodyPr/>
          <a:lstStyle/>
          <a:p>
            <a:pPr algn="ctr"/>
            <a:r>
              <a:rPr lang="sr-Latn-RS" sz="2400" dirty="0" smtClean="0"/>
              <a:t>POVREDE SKOČNOG ZGLOBA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88837" y="1124744"/>
            <a:ext cx="5231635" cy="5400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600" dirty="0" smtClean="0">
              <a:latin typeface="Georgia" panose="02040502050405020303" pitchFamily="18" charset="0"/>
            </a:endParaRPr>
          </a:p>
          <a:p>
            <a:r>
              <a:rPr lang="sr-Latn-RS" sz="1600" dirty="0" smtClean="0">
                <a:latin typeface="Georgia" panose="02040502050405020303" pitchFamily="18" charset="0"/>
              </a:rPr>
              <a:t>Spada u vrlo česte povrede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Povrede mekih tkiva mišića, </a:t>
            </a:r>
            <a:r>
              <a:rPr lang="sr-Latn-RS" sz="1600" dirty="0" smtClean="0">
                <a:latin typeface="Georgia" panose="02040502050405020303" pitchFamily="18" charset="0"/>
              </a:rPr>
              <a:t>ligamenata (</a:t>
            </a:r>
            <a:r>
              <a:rPr lang="sr-Latn-RS" sz="1600" dirty="0" smtClean="0">
                <a:latin typeface="Georgia" panose="02040502050405020303" pitchFamily="18" charset="0"/>
              </a:rPr>
              <a:t>istezanje,  delimičan rascep ili potpuni prekid),  povrede                   kostiju (koštana modrica, edem, avulzija, prelom) </a:t>
            </a:r>
          </a:p>
          <a:p>
            <a:r>
              <a:rPr lang="sr-Latn-RS" sz="1600" dirty="0">
                <a:latin typeface="Georgia" panose="02040502050405020303" pitchFamily="18" charset="0"/>
              </a:rPr>
              <a:t>B</a:t>
            </a:r>
            <a:r>
              <a:rPr lang="sr-Latn-RS" sz="1600" dirty="0" smtClean="0">
                <a:latin typeface="Georgia" panose="02040502050405020303" pitchFamily="18" charset="0"/>
              </a:rPr>
              <a:t>ol, otok u tom području, hematom, bolom 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ograničena pokretljivost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Riziko faktori: podloga, umor mišića, loša obuća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RTG (</a:t>
            </a:r>
            <a:r>
              <a:rPr lang="sr-Latn-RS" sz="1600" dirty="0" smtClean="0">
                <a:latin typeface="Georgia" panose="02040502050405020303" pitchFamily="18" charset="0"/>
              </a:rPr>
              <a:t>kontrola </a:t>
            </a:r>
            <a:r>
              <a:rPr lang="sr-Latn-RS" sz="1600" dirty="0" smtClean="0">
                <a:latin typeface="Georgia" panose="02040502050405020303" pitchFamily="18" charset="0"/>
              </a:rPr>
              <a:t>preloma), </a:t>
            </a:r>
            <a:r>
              <a:rPr lang="sr-Latn-RS" sz="1600" dirty="0">
                <a:latin typeface="Georgia" panose="02040502050405020303" pitchFamily="18" charset="0"/>
              </a:rPr>
              <a:t>anamneza, MSK UZ , MRI</a:t>
            </a:r>
          </a:p>
          <a:p>
            <a:r>
              <a:rPr lang="sr-Latn-RS" sz="1600" dirty="0">
                <a:latin typeface="Georgia" panose="02040502050405020303" pitchFamily="18" charset="0"/>
              </a:rPr>
              <a:t>Imobilizacija u „imobilizacionoj čizmi“, </a:t>
            </a:r>
            <a:r>
              <a:rPr lang="sr-Latn-RS" sz="1600" dirty="0" smtClean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elevacija,    </a:t>
            </a:r>
            <a:r>
              <a:rPr lang="sr-Latn-RS" sz="1600" dirty="0" smtClean="0">
                <a:latin typeface="Georgia" panose="02040502050405020303" pitchFamily="18" charset="0"/>
              </a:rPr>
              <a:t>fizikalna terapija INDIBA TECAR, kineziterapija</a:t>
            </a:r>
          </a:p>
          <a:p>
            <a:r>
              <a:rPr lang="sr-Latn-RS" sz="1600" b="1" dirty="0" smtClean="0">
                <a:latin typeface="Georgia" panose="02040502050405020303" pitchFamily="18" charset="0"/>
              </a:rPr>
              <a:t>Zadaci kth</a:t>
            </a:r>
            <a:r>
              <a:rPr lang="sr-Latn-RS" sz="1600" dirty="0" smtClean="0">
                <a:latin typeface="Georgia" panose="02040502050405020303" pitchFamily="18" charset="0"/>
              </a:rPr>
              <a:t>: povratak punog obima pokreta, 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jačanje mišića, povratak </a:t>
            </a:r>
            <a:r>
              <a:rPr lang="sr-Latn-RS" sz="1600" dirty="0" smtClean="0">
                <a:latin typeface="Georgia" panose="02040502050405020303" pitchFamily="18" charset="0"/>
              </a:rPr>
              <a:t>zglobne </a:t>
            </a:r>
            <a:r>
              <a:rPr lang="sr-Latn-RS" sz="1600" dirty="0" smtClean="0">
                <a:latin typeface="Georgia" panose="02040502050405020303" pitchFamily="18" charset="0"/>
              </a:rPr>
              <a:t>propriocepcije,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povratak normalne funkcije, brzine i agilnosti, 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specifičnih sportskih veština, postepeno vraćanje u                 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trening i najzad povratak u takmičarsku formu.</a:t>
            </a:r>
          </a:p>
          <a:p>
            <a:pPr marL="0" indent="0">
              <a:buNone/>
            </a:pPr>
            <a:endParaRPr lang="sr-Latn-RS" sz="1600" dirty="0">
              <a:latin typeface="Georgia" panose="02040502050405020303" pitchFamily="18" charset="0"/>
            </a:endParaRPr>
          </a:p>
          <a:p>
            <a:endParaRPr lang="sr-Latn-RS" sz="1600" dirty="0" smtClean="0">
              <a:latin typeface="Georgia" panose="02040502050405020303" pitchFamily="18" charset="0"/>
            </a:endParaRPr>
          </a:p>
          <a:p>
            <a:endParaRPr lang="sr-Latn-RS" sz="1600" dirty="0" smtClean="0">
              <a:latin typeface="Georgia" panose="02040502050405020303" pitchFamily="18" charset="0"/>
            </a:endParaRPr>
          </a:p>
          <a:p>
            <a:endParaRPr lang="sr-Latn-RS" sz="1600" dirty="0" smtClean="0">
              <a:latin typeface="Georgia" panose="02040502050405020303" pitchFamily="18" charset="0"/>
            </a:endParaRPr>
          </a:p>
          <a:p>
            <a:endParaRPr lang="sr-Latn-RS" sz="16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r-Latn-RS" sz="1600" dirty="0" smtClean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6" y="-1"/>
            <a:ext cx="3648756" cy="3643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36277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-100460"/>
            <a:ext cx="4705716" cy="1585243"/>
          </a:xfrm>
        </p:spPr>
        <p:txBody>
          <a:bodyPr/>
          <a:lstStyle/>
          <a:p>
            <a:pPr algn="ctr"/>
            <a:r>
              <a:rPr lang="sr-Latn-RS" sz="2400" dirty="0" smtClean="0"/>
              <a:t>TIBIJALNI STRES SINDROM</a:t>
            </a:r>
            <a:br>
              <a:rPr lang="sr-Latn-RS" sz="2400" dirty="0" smtClean="0"/>
            </a:br>
            <a:r>
              <a:rPr lang="sr-Latn-RS" sz="2400" dirty="0" smtClean="0"/>
              <a:t>SHIN SPLINT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3968" y="1189529"/>
            <a:ext cx="4860032" cy="3823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600" dirty="0" smtClean="0">
              <a:latin typeface="Georgia" panose="02040502050405020303" pitchFamily="18" charset="0"/>
            </a:endParaRPr>
          </a:p>
          <a:p>
            <a:r>
              <a:rPr lang="sr-Latn-RS" sz="1600" dirty="0" smtClean="0">
                <a:latin typeface="Georgia" panose="02040502050405020303" pitchFamily="18" charset="0"/>
              </a:rPr>
              <a:t>Upala pokosnice  (periosta) golenjače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Simptom bola duž cevanice (tibije)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Često kod početnika u trčanju, ili nakon naglih promena fizičke aktivnosti (učestalost, </a:t>
            </a:r>
            <a:r>
              <a:rPr lang="sr-Latn-RS" sz="1600" dirty="0" smtClean="0">
                <a:latin typeface="Georgia" panose="02040502050405020303" pitchFamily="18" charset="0"/>
              </a:rPr>
              <a:t>trajanje, </a:t>
            </a:r>
            <a:r>
              <a:rPr lang="sr-Latn-RS" sz="1600" dirty="0" smtClean="0">
                <a:latin typeface="Georgia" panose="02040502050405020303" pitchFamily="18" charset="0"/>
              </a:rPr>
              <a:t>intenzitet)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Upala pokosnice, bol, otok, akumulacija 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 mikropovreda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Bol se povećava trčanjem, tokom ili nakon 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aktivnosti i prestaje pri odmoru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anamneza, palpacija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Odmor, promena treninga, povećanje 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učestalosti koraka za 10% (180 u min.), jačanje            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mišića, SWT</a:t>
            </a:r>
          </a:p>
          <a:p>
            <a:endParaRPr lang="sr-Latn-RS" sz="1600" dirty="0" smtClean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8396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914926"/>
            <a:ext cx="1440160" cy="19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228" y="14068"/>
            <a:ext cx="5209772" cy="1052736"/>
          </a:xfrm>
        </p:spPr>
        <p:txBody>
          <a:bodyPr/>
          <a:lstStyle/>
          <a:p>
            <a:pPr algn="ctr"/>
            <a:r>
              <a:rPr lang="sr-Latn-RS" sz="2400" dirty="0" smtClean="0"/>
              <a:t>BOL U PUBIČNOJ REGIJI</a:t>
            </a:r>
            <a:br>
              <a:rPr lang="sr-Latn-RS" sz="2400" dirty="0" smtClean="0"/>
            </a:br>
            <a:r>
              <a:rPr lang="sr-Latn-RS" sz="2400" dirty="0" smtClean="0"/>
              <a:t>GROIN PAIN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79912" y="1027129"/>
            <a:ext cx="5417948" cy="5570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600" dirty="0" smtClean="0">
              <a:latin typeface="Georgia" panose="02040502050405020303" pitchFamily="18" charset="0"/>
            </a:endParaRPr>
          </a:p>
          <a:p>
            <a:endParaRPr lang="sr-Latn-RS" sz="1600" dirty="0" smtClean="0">
              <a:latin typeface="Georgia" panose="02040502050405020303" pitchFamily="18" charset="0"/>
            </a:endParaRPr>
          </a:p>
          <a:p>
            <a:r>
              <a:rPr lang="sr-Latn-RS" sz="1600" dirty="0" smtClean="0">
                <a:latin typeface="Georgia" panose="02040502050405020303" pitchFamily="18" charset="0"/>
              </a:rPr>
              <a:t>Povrede M.Adduktora, </a:t>
            </a:r>
            <a:r>
              <a:rPr lang="sr-Latn-RS" sz="1600" dirty="0" smtClean="0">
                <a:latin typeface="Georgia" panose="02040502050405020303" pitchFamily="18" charset="0"/>
              </a:rPr>
              <a:t>M.Iliopsosa-a (M.Psoas Major i M.Iliacus), </a:t>
            </a:r>
            <a:r>
              <a:rPr lang="sr-Latn-RS" sz="1600" dirty="0" smtClean="0">
                <a:latin typeface="Georgia" panose="02040502050405020303" pitchFamily="18" charset="0"/>
              </a:rPr>
              <a:t>i M.Rectus </a:t>
            </a:r>
            <a:r>
              <a:rPr lang="sr-Latn-RS" sz="1600" dirty="0" smtClean="0">
                <a:latin typeface="Georgia" panose="02040502050405020303" pitchFamily="18" charset="0"/>
              </a:rPr>
              <a:t>Abdominis-a</a:t>
            </a:r>
            <a:endParaRPr lang="sr-Latn-RS" sz="1600" dirty="0" smtClean="0">
              <a:latin typeface="Georgia" panose="02040502050405020303" pitchFamily="18" charset="0"/>
            </a:endParaRPr>
          </a:p>
          <a:p>
            <a:r>
              <a:rPr lang="sr-Latn-RS" sz="1600" dirty="0" smtClean="0">
                <a:latin typeface="Georgia" panose="02040502050405020303" pitchFamily="18" charset="0"/>
              </a:rPr>
              <a:t>H</a:t>
            </a:r>
            <a:r>
              <a:rPr lang="hu-HU" sz="1600" dirty="0" smtClean="0">
                <a:latin typeface="Georgia" panose="02040502050405020303" pitchFamily="18" charset="0"/>
              </a:rPr>
              <a:t>öl</a:t>
            </a:r>
            <a:r>
              <a:rPr lang="sr-Latn-RS" sz="1600" dirty="0" smtClean="0">
                <a:latin typeface="Georgia" panose="02040502050405020303" pitchFamily="18" charset="0"/>
              </a:rPr>
              <a:t>michovi testovi (različiti dijagnostički testovi za     indentifikovanje uzroka bola)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Drugi izazivači bolova: stres frakture, hernije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Nastaje </a:t>
            </a:r>
            <a:r>
              <a:rPr lang="sr-Latn-RS" sz="1600" dirty="0" smtClean="0">
                <a:latin typeface="Georgia" panose="02040502050405020303" pitchFamily="18" charset="0"/>
              </a:rPr>
              <a:t>kod naglog eksplozivnog trčanja, nagle       </a:t>
            </a:r>
            <a:r>
              <a:rPr lang="sr-Latn-RS" sz="1600" dirty="0" smtClean="0">
                <a:latin typeface="Georgia" panose="02040502050405020303" pitchFamily="18" charset="0"/>
              </a:rPr>
              <a:t>     </a:t>
            </a:r>
            <a:r>
              <a:rPr lang="sr-Latn-RS" sz="1600" dirty="0" smtClean="0">
                <a:latin typeface="Georgia" panose="02040502050405020303" pitchFamily="18" charset="0"/>
              </a:rPr>
              <a:t>promene pravca</a:t>
            </a:r>
            <a:endParaRPr lang="sr-Latn-RS" sz="1600" dirty="0">
              <a:latin typeface="Georgia" panose="02040502050405020303" pitchFamily="18" charset="0"/>
            </a:endParaRPr>
          </a:p>
          <a:p>
            <a:r>
              <a:rPr lang="sr-Latn-RS" sz="1600" dirty="0" smtClean="0">
                <a:latin typeface="Georgia" panose="02040502050405020303" pitchFamily="18" charset="0"/>
              </a:rPr>
              <a:t>Upala, bol, otok, mikrotrauma, napetost mišića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Bol se povećava pomeranjem nogu, primicanja ili    </a:t>
            </a:r>
            <a:r>
              <a:rPr lang="sr-Latn-RS" sz="1600" dirty="0" smtClean="0">
                <a:latin typeface="Georgia" panose="02040502050405020303" pitchFamily="18" charset="0"/>
              </a:rPr>
              <a:t>    </a:t>
            </a:r>
            <a:r>
              <a:rPr lang="sr-Latn-RS" sz="1600" dirty="0" smtClean="0">
                <a:latin typeface="Georgia" panose="02040502050405020303" pitchFamily="18" charset="0"/>
              </a:rPr>
              <a:t>odmicanja, trčanja,</a:t>
            </a:r>
          </a:p>
          <a:p>
            <a:r>
              <a:rPr lang="sr-Latn-RS" sz="1600" dirty="0">
                <a:latin typeface="Georgia" panose="02040502050405020303" pitchFamily="18" charset="0"/>
              </a:rPr>
              <a:t>A</a:t>
            </a:r>
            <a:r>
              <a:rPr lang="sr-Latn-RS" sz="1600" dirty="0" smtClean="0">
                <a:latin typeface="Georgia" panose="02040502050405020303" pitchFamily="18" charset="0"/>
              </a:rPr>
              <a:t>namneza, MSK UZ, palpacija, din.test, RTG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Odmor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INDIBA, fizikalna terapija, KTH, MTH</a:t>
            </a:r>
          </a:p>
          <a:p>
            <a:r>
              <a:rPr lang="sr-Latn-RS" sz="1600" dirty="0">
                <a:latin typeface="Georgia" panose="02040502050405020303" pitchFamily="18" charset="0"/>
              </a:rPr>
              <a:t>A</a:t>
            </a:r>
            <a:r>
              <a:rPr lang="sr-Latn-RS" sz="1600" dirty="0" smtClean="0">
                <a:latin typeface="Georgia" panose="02040502050405020303" pitchFamily="18" charset="0"/>
              </a:rPr>
              <a:t>ktivni fizički trening </a:t>
            </a:r>
            <a:r>
              <a:rPr lang="sr-Latn-RS" sz="1600" dirty="0">
                <a:latin typeface="Georgia" panose="02040502050405020303" pitchFamily="18" charset="0"/>
              </a:rPr>
              <a:t>- Hölmich et al.’s program </a:t>
            </a:r>
            <a:endParaRPr lang="sr-Latn-RS" sz="1600" dirty="0" smtClean="0">
              <a:latin typeface="Georgia" panose="02040502050405020303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sr-Latn-RS" sz="1600" dirty="0" smtClean="0">
                <a:latin typeface="Georgia" panose="02040502050405020303" pitchFamily="18" charset="0"/>
              </a:rPr>
              <a:t> </a:t>
            </a: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068"/>
            <a:ext cx="7452320" cy="1052736"/>
          </a:xfrm>
        </p:spPr>
        <p:txBody>
          <a:bodyPr/>
          <a:lstStyle/>
          <a:p>
            <a:pPr algn="ctr"/>
            <a:r>
              <a:rPr lang="sr-Latn-RS" sz="2400" dirty="0" smtClean="0"/>
              <a:t>PREVENCIJA SPORTSKIH POVREDA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9712" y="1066804"/>
            <a:ext cx="6912768" cy="5570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600" dirty="0" smtClean="0">
                <a:latin typeface="Georgia" panose="02040502050405020303" pitchFamily="18" charset="0"/>
              </a:rPr>
              <a:t>Adekvatno specifično kondicioniranje </a:t>
            </a:r>
            <a:r>
              <a:rPr lang="sr-Latn-RS" sz="1600" dirty="0" smtClean="0">
                <a:latin typeface="Georgia" panose="02040502050405020303" pitchFamily="18" charset="0"/>
              </a:rPr>
              <a:t>mišićno-ligamentarnog </a:t>
            </a:r>
            <a:endParaRPr lang="sr-Latn-RS" sz="16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aparata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Odgovarajući teren-podloga, odgovarajući uslovi sredine za 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sprovođenje aktivnosti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Odgovarajuće opterećenje prema godištu, i fizičkim mogućnostima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Odgovarajuća ishrana prema tipu sportske aktivnosti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Psihološka spremnost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Zdravstvena spremnost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Odgovarajući specifični trenažni proces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Adekvatna </a:t>
            </a:r>
            <a:r>
              <a:rPr lang="sr-Latn-RS" sz="1600" dirty="0">
                <a:latin typeface="Georgia" panose="02040502050405020303" pitchFamily="18" charset="0"/>
              </a:rPr>
              <a:t>sportska </a:t>
            </a:r>
            <a:r>
              <a:rPr lang="sr-Latn-RS" sz="1600" dirty="0" smtClean="0">
                <a:latin typeface="Georgia" panose="02040502050405020303" pitchFamily="18" charset="0"/>
              </a:rPr>
              <a:t>oprema, </a:t>
            </a:r>
            <a:r>
              <a:rPr lang="sr-Latn-RS" sz="1600" dirty="0" smtClean="0">
                <a:latin typeface="Georgia" panose="02040502050405020303" pitchFamily="18" charset="0"/>
              </a:rPr>
              <a:t>obuća</a:t>
            </a:r>
            <a:endParaRPr lang="sr-Latn-RS" sz="1600" dirty="0">
              <a:latin typeface="Georgia" panose="02040502050405020303" pitchFamily="18" charset="0"/>
            </a:endParaRPr>
          </a:p>
          <a:p>
            <a:r>
              <a:rPr lang="sr-Latn-RS" sz="1600" dirty="0">
                <a:latin typeface="Georgia" panose="02040502050405020303" pitchFamily="18" charset="0"/>
              </a:rPr>
              <a:t>Izvođ</a:t>
            </a:r>
            <a:r>
              <a:rPr lang="sr-Latn-RS" sz="1600" dirty="0" smtClean="0">
                <a:latin typeface="Georgia" panose="02040502050405020303" pitchFamily="18" charset="0"/>
              </a:rPr>
              <a:t>enje tehnički ispravnih pokreta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Adekvatno zagrevanje (priprema mekih tkiva: foam rolling, theragun), aktivacija i mobilizacija sa dinamičkim zagrevanjem </a:t>
            </a:r>
            <a:r>
              <a:rPr lang="sr-Latn-RS" sz="1600" dirty="0">
                <a:latin typeface="Georgia" panose="02040502050405020303" pitchFamily="18" charset="0"/>
              </a:rPr>
              <a:t>kao priprema pre same </a:t>
            </a:r>
            <a:r>
              <a:rPr lang="sr-Latn-RS" sz="1600" dirty="0" smtClean="0">
                <a:latin typeface="Georgia" panose="02040502050405020303" pitchFamily="18" charset="0"/>
              </a:rPr>
              <a:t>aktivnosti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Adekvatan odmor – san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Prekinuti aktivnost u slučaju javljanja bola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Adekvatna hidratacija tokom sportskih aktivnosti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Uveče : foam rolling, rastezanje</a:t>
            </a:r>
            <a:endParaRPr lang="sr-Latn-RS" sz="1600" dirty="0">
              <a:latin typeface="Georgia" panose="02040502050405020303" pitchFamily="18" charset="0"/>
            </a:endParaRPr>
          </a:p>
          <a:p>
            <a:endParaRPr lang="sr-Latn-RS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252" y="260648"/>
            <a:ext cx="7524328" cy="504056"/>
          </a:xfrm>
        </p:spPr>
        <p:txBody>
          <a:bodyPr/>
          <a:lstStyle/>
          <a:p>
            <a:pPr algn="ctr"/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sr-Latn-RS" sz="2400" dirty="0"/>
              <a:t/>
            </a:r>
            <a:br>
              <a:rPr lang="sr-Latn-RS" sz="2400" dirty="0"/>
            </a:br>
            <a:r>
              <a:rPr lang="sr-Latn-RS" sz="2400" dirty="0" smtClean="0"/>
              <a:t>INDIBA TECAR TERAPIJA</a:t>
            </a:r>
            <a:br>
              <a:rPr lang="sr-Latn-RS" sz="2400" dirty="0" smtClean="0"/>
            </a:b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68909" y="1052736"/>
            <a:ext cx="7475091" cy="509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Inovativna terapija u Srbiji (2015.) i svetu koja funkcioniše na bazi                  Proionic ®  sistema (TECAR tehnologija) aktivne ćelijske terapije.</a:t>
            </a:r>
          </a:p>
          <a:p>
            <a:r>
              <a:rPr lang="sr-Latn-RS" sz="1600" dirty="0">
                <a:latin typeface="Georgia" panose="02040502050405020303" pitchFamily="18" charset="0"/>
                <a:cs typeface="Arial" panose="020B0604020202020204" pitchFamily="34" charset="0"/>
              </a:rPr>
              <a:t>O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vaj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sistem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zasnovan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frekvenciji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od </a:t>
            </a:r>
            <a:r>
              <a:rPr lang="en-US" sz="1600" b="1" dirty="0">
                <a:latin typeface="Georgia" panose="02040502050405020303" pitchFamily="18" charset="0"/>
                <a:cs typeface="Arial" panose="020B0604020202020204" pitchFamily="34" charset="0"/>
              </a:rPr>
              <a:t>448 </a:t>
            </a:r>
            <a:r>
              <a:rPr lang="sr-Latn-RS" sz="1600" b="1" dirty="0">
                <a:latin typeface="Georgia" panose="02040502050405020303" pitchFamily="18" charset="0"/>
                <a:cs typeface="Arial" panose="020B0604020202020204" pitchFamily="34" charset="0"/>
              </a:rPr>
              <a:t>KH</a:t>
            </a:r>
            <a:r>
              <a:rPr lang="en-US" sz="1600" b="1" dirty="0">
                <a:latin typeface="Georgia" panose="02040502050405020303" pitchFamily="18" charset="0"/>
                <a:cs typeface="Arial" panose="020B0604020202020204" pitchFamily="34" charset="0"/>
              </a:rPr>
              <a:t>z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što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ključ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uspeha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sr-Latn-RS" sz="1600" dirty="0">
                <a:latin typeface="Georgia" panose="02040502050405020303" pitchFamily="18" charset="0"/>
                <a:cs typeface="Arial" panose="020B0604020202020204" pitchFamily="34" charset="0"/>
              </a:rPr>
              <a:t>        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terapije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koja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ima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unikatni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trostruki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efekat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:</a:t>
            </a:r>
            <a:endParaRPr lang="sr-Latn-RS" sz="16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akitivira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ćelijsku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biostimulaciju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,</a:t>
            </a:r>
            <a:endParaRPr lang="sr-Latn-RS" sz="16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stmuliše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mikrocirkulaciju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vaskularizaciju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sr-Latn-RS" sz="16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pospešuje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metaboličku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hiper-aktivaciju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ćelije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hiper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termički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  <a:cs typeface="Arial" panose="020B0604020202020204" pitchFamily="34" charset="0"/>
              </a:rPr>
              <a:t>efekat</a:t>
            </a:r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).</a:t>
            </a:r>
          </a:p>
          <a:p>
            <a:r>
              <a:rPr lang="sr-Latn-R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Vraća funkciju i pokretljivost zglobova, </a:t>
            </a:r>
          </a:p>
          <a:p>
            <a:r>
              <a:rPr lang="sr-Latn-R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Normalizuje mišićni tonus i elastičnost</a:t>
            </a:r>
          </a:p>
          <a:p>
            <a:r>
              <a:rPr lang="sr-Latn-R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Drenažni efekat pomaže u smanjenju zapaljenja.</a:t>
            </a:r>
          </a:p>
          <a:p>
            <a:r>
              <a:rPr lang="sr-Latn-R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Klinički dokazani rezultati su ubrzanje prirodnog procesa izlečenja,</a:t>
            </a:r>
          </a:p>
          <a:p>
            <a:r>
              <a:rPr lang="sr-Latn-R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Smanjenje bola već nakon prvog tretmana. </a:t>
            </a:r>
          </a:p>
          <a:p>
            <a:r>
              <a:rPr lang="sr-Latn-R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Siguran i visoko efektivan metod lečenja </a:t>
            </a:r>
            <a:r>
              <a:rPr lang="sr-Latn-R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prihvaćen </a:t>
            </a:r>
            <a:r>
              <a:rPr lang="sr-Latn-R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od strane elitnih sportista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9" r="4326"/>
          <a:stretch/>
        </p:blipFill>
        <p:spPr>
          <a:xfrm>
            <a:off x="-54762" y="0"/>
            <a:ext cx="1646398" cy="3458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3542" r="33064" b="14993"/>
          <a:stretch/>
        </p:blipFill>
        <p:spPr>
          <a:xfrm>
            <a:off x="-56776" y="3429000"/>
            <a:ext cx="16484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28" y="2564904"/>
            <a:ext cx="2728020" cy="346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1366" y="548680"/>
            <a:ext cx="6921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Zašto je INDIBA Activ TRETMAN </a:t>
            </a:r>
          </a:p>
          <a:p>
            <a:pPr algn="ctr">
              <a:defRPr/>
            </a:pPr>
            <a:r>
              <a:rPr lang="sr-Latn-R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TERAPIJA IZBORA </a:t>
            </a:r>
          </a:p>
          <a:p>
            <a:pPr algn="ctr">
              <a:defRPr/>
            </a:pPr>
            <a:r>
              <a:rPr lang="sr-Latn-R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JEDINSTVENO TERAPIJSKO REŠENJE</a:t>
            </a:r>
          </a:p>
          <a:p>
            <a:pPr algn="ctr">
              <a:defRPr/>
            </a:pPr>
            <a:r>
              <a:rPr lang="sr-Latn-R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za SVEŽE/akutne povrede?</a:t>
            </a:r>
            <a:endParaRPr lang="en-US" sz="2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1301" y="2924944"/>
            <a:ext cx="407162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2700" b="1" spc="2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Da li je </a:t>
            </a:r>
          </a:p>
          <a:p>
            <a:pPr algn="ctr">
              <a:defRPr/>
            </a:pPr>
            <a:r>
              <a:rPr lang="sr-Latn-RS" sz="2700" b="1" spc="2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još „uvek popularni“</a:t>
            </a:r>
          </a:p>
          <a:p>
            <a:pPr algn="ctr">
              <a:defRPr/>
            </a:pPr>
            <a:r>
              <a:rPr lang="sr-Latn-RS" sz="2700" b="1" spc="2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R.I.C.E. PROTOKOL</a:t>
            </a:r>
          </a:p>
          <a:p>
            <a:pPr algn="ctr">
              <a:defRPr/>
            </a:pPr>
            <a:r>
              <a:rPr lang="sr-Latn-RS" sz="2700" b="1" spc="2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ispravan?</a:t>
            </a:r>
            <a:endParaRPr lang="en-US" sz="2700" b="1" spc="2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255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5760640" cy="5818247"/>
          </a:xfrm>
        </p:spPr>
      </p:pic>
      <p:sp>
        <p:nvSpPr>
          <p:cNvPr id="7" name="TextBox 6"/>
          <p:cNvSpPr txBox="1"/>
          <p:nvPr/>
        </p:nvSpPr>
        <p:spPr>
          <a:xfrm>
            <a:off x="2643831" y="271459"/>
            <a:ext cx="524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VREME JE DA IZAĐEMO IZ LEDENOG DOBA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560776" y="-30015"/>
            <a:ext cx="7403711" cy="482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rgbClr val="FF0000"/>
                </a:solidFill>
                <a:latin typeface="Ebrima" panose="02000000000000000000" pitchFamily="2" charset="0"/>
              </a:rPr>
              <a:t>SVEŽA POVREDA: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Dr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 Gabe </a:t>
            </a:r>
            <a:r>
              <a:rPr lang="en-US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Mirkin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sr-Latn-RS" sz="2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The </a:t>
            </a:r>
            <a:r>
              <a:rPr lang="en-US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Sportsmedicine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Book (1978)</a:t>
            </a:r>
            <a:b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tvorac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RICE </a:t>
            </a:r>
            <a:r>
              <a:rPr 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protokola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sr-Latn-RS" sz="24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est</a:t>
            </a:r>
            <a:r>
              <a:rPr lang="sr-Latn-RS" sz="2400" dirty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ce</a:t>
            </a:r>
            <a:r>
              <a:rPr lang="sr-Latn-RS" sz="2400" dirty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ompression</a:t>
            </a:r>
            <a:r>
              <a:rPr lang="sr-Latn-RS" sz="2400" dirty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levation</a:t>
            </a:r>
            <a:r>
              <a:rPr lang="en-US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  <a:endParaRPr lang="sr-Latn-RS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sr-Latn-RS" sz="10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-&gt; Led 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???</a:t>
            </a:r>
            <a:r>
              <a:rPr lang="sr-Latn-RS" sz="2000" dirty="0">
                <a:solidFill>
                  <a:srgbClr val="000000"/>
                </a:solidFill>
                <a:latin typeface="Georgia" panose="02040502050405020303" pitchFamily="18" charset="0"/>
              </a:rPr>
              <a:t>  Apsolutno mirovanje </a:t>
            </a:r>
            <a:r>
              <a:rPr lang="sr-Latn-R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???</a:t>
            </a:r>
            <a:r>
              <a:rPr lang="sr-Latn-R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sr-Latn-R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ili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sz="2000" b="1" dirty="0">
                <a:solidFill>
                  <a:srgbClr val="E46C0A"/>
                </a:solidFill>
                <a:latin typeface="Georgia" panose="02040502050405020303" pitchFamily="18" charset="0"/>
              </a:rPr>
              <a:t>INDIBA® </a:t>
            </a:r>
            <a:r>
              <a:rPr lang="en-US" sz="2000" b="1" dirty="0" err="1">
                <a:solidFill>
                  <a:srgbClr val="E46C0A"/>
                </a:solidFill>
                <a:latin typeface="Georgia" panose="02040502050405020303" pitchFamily="18" charset="0"/>
              </a:rPr>
              <a:t>aktiv</a:t>
            </a:r>
            <a:r>
              <a:rPr lang="en-US" sz="2000" b="1" dirty="0">
                <a:solidFill>
                  <a:srgbClr val="E46C0A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 smtClean="0">
                <a:solidFill>
                  <a:srgbClr val="E46C0A"/>
                </a:solidFill>
                <a:latin typeface="Georgia" panose="02040502050405020303" pitchFamily="18" charset="0"/>
              </a:rPr>
              <a:t>terapija</a:t>
            </a:r>
            <a:r>
              <a:rPr lang="en-US" sz="2000" b="1" dirty="0" smtClean="0">
                <a:solidFill>
                  <a:srgbClr val="E46C0A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>
                <a:solidFill>
                  <a:srgbClr val="E46C0A"/>
                </a:solidFill>
                <a:latin typeface="Georgia" panose="02040502050405020303" pitchFamily="18" charset="0"/>
              </a:rPr>
              <a:t>/ </a:t>
            </a:r>
            <a:r>
              <a:rPr lang="en-US" sz="2000" b="1" dirty="0" err="1">
                <a:solidFill>
                  <a:srgbClr val="E46C0A"/>
                </a:solidFill>
                <a:latin typeface="Georgia" panose="02040502050405020303" pitchFamily="18" charset="0"/>
              </a:rPr>
              <a:t>atermalni</a:t>
            </a:r>
            <a:r>
              <a:rPr lang="en-US" sz="2000" b="1" dirty="0">
                <a:solidFill>
                  <a:srgbClr val="E46C0A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rgbClr val="E46C0A"/>
                </a:solidFill>
                <a:latin typeface="Georgia" panose="02040502050405020303" pitchFamily="18" charset="0"/>
              </a:rPr>
              <a:t>efekat</a:t>
            </a:r>
            <a:endParaRPr lang="sr-Latn-RS" sz="2000" b="1" dirty="0">
              <a:solidFill>
                <a:srgbClr val="E46C0A"/>
              </a:solidFill>
              <a:latin typeface="Georgia" panose="02040502050405020303" pitchFamily="18" charset="0"/>
            </a:endParaRPr>
          </a:p>
          <a:p>
            <a:r>
              <a:rPr lang="en-US" sz="1125" b="1" dirty="0">
                <a:solidFill>
                  <a:srgbClr val="E46C0A"/>
                </a:solidFill>
                <a:latin typeface="Georgia" panose="02040502050405020303" pitchFamily="18" charset="0"/>
              </a:rPr>
              <a:t/>
            </a:r>
            <a:br>
              <a:rPr lang="en-US" sz="1125" b="1" dirty="0">
                <a:solidFill>
                  <a:srgbClr val="E46C0A"/>
                </a:solidFill>
                <a:latin typeface="Georgia" panose="02040502050405020303" pitchFamily="18" charset="0"/>
              </a:rPr>
            </a:br>
            <a:r>
              <a:rPr lang="en-US" b="1" dirty="0" err="1">
                <a:solidFill>
                  <a:srgbClr val="000000"/>
                </a:solidFill>
                <a:latin typeface="Georgia" panose="02040502050405020303" pitchFamily="18" charset="0"/>
              </a:rPr>
              <a:t>Odgovor</a:t>
            </a:r>
            <a:r>
              <a:rPr lang="sr-Latn-RS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je </a:t>
            </a:r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</a:rPr>
              <a:t>dao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</a:rPr>
              <a:t>sam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Dr. Gabe </a:t>
            </a:r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</a:rPr>
              <a:t>Mirkin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„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ispostavilo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 se da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lediranje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i</a:t>
            </a:r>
            <a:r>
              <a:rPr lang="sr-Latn-R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kompletna</a:t>
            </a:r>
            <a:r>
              <a:rPr lang="sr-Latn-R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sr-Latn-R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i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naktivnost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može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 da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odloži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sr-Latn-R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oporavak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umesto</a:t>
            </a:r>
            <a:r>
              <a:rPr lang="sr-Latn-R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da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ga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ubrza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.“</a:t>
            </a:r>
            <a:b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„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jer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upotreba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leda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 da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smanji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otok</a:t>
            </a:r>
            <a:r>
              <a:rPr lang="sr-Latn-R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/</a:t>
            </a:r>
            <a:r>
              <a:rPr lang="sr-Latn-R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oticanje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ustvari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odlaže</a:t>
            </a:r>
            <a:r>
              <a:rPr lang="sr-Latn-R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lečenje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sr-Latn-R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      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sprečavajući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sr-Latn-R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telo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da </a:t>
            </a:r>
            <a:r>
              <a:rPr lang="en-US" i="1" dirty="0" err="1">
                <a:solidFill>
                  <a:srgbClr val="000000"/>
                </a:solidFill>
                <a:latin typeface="Georgia" panose="02040502050405020303" pitchFamily="18" charset="0"/>
              </a:rPr>
              <a:t>oslobađa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IGF-1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</a:rPr>
              <a:t>.“(Insulin-like Growth Factor), </a:t>
            </a:r>
            <a:r>
              <a:rPr lang="sr-Latn-RS" i="1" dirty="0">
                <a:solidFill>
                  <a:srgbClr val="000000"/>
                </a:solidFill>
                <a:latin typeface="Georgia" panose="02040502050405020303" pitchFamily="18" charset="0"/>
              </a:rPr>
              <a:t>a </a:t>
            </a:r>
            <a:r>
              <a:rPr lang="sr-Latn-R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ovaj </a:t>
            </a:r>
            <a:r>
              <a:rPr lang="sr-Latn-RS" i="1" dirty="0">
                <a:solidFill>
                  <a:srgbClr val="000000"/>
                </a:solidFill>
                <a:latin typeface="Georgia" panose="02040502050405020303" pitchFamily="18" charset="0"/>
              </a:rPr>
              <a:t>hormon igra ulogu u </a:t>
            </a:r>
            <a:r>
              <a:rPr lang="sr-Latn-R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reparaciji,  izgradnji </a:t>
            </a:r>
            <a:r>
              <a:rPr lang="sr-Latn-RS" i="1" dirty="0">
                <a:solidFill>
                  <a:srgbClr val="000000"/>
                </a:solidFill>
                <a:latin typeface="Georgia" panose="02040502050405020303" pitchFamily="18" charset="0"/>
              </a:rPr>
              <a:t>i ozdravljenju </a:t>
            </a:r>
            <a:endParaRPr lang="sr-Latn-RS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sr-Latn-R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povređenog tkiva</a:t>
            </a:r>
            <a:r>
              <a:rPr lang="sr-Latn-RS" i="1" dirty="0">
                <a:solidFill>
                  <a:srgbClr val="000000"/>
                </a:solidFill>
                <a:latin typeface="Georgia" panose="02040502050405020303" pitchFamily="18" charset="0"/>
              </a:rPr>
              <a:t>“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46773" y="4692764"/>
            <a:ext cx="770485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r-Latn-RS" sz="1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 Gabe Mirkin </a:t>
            </a:r>
            <a:r>
              <a:rPr lang="sr-Cyrl-RS" sz="1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sr-Latn-RS" sz="1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.03.</a:t>
            </a:r>
            <a:r>
              <a:rPr lang="sr-Cyrl-RS" sz="1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sr-Cyrl-RS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Cyrl-RS" sz="14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"Coaches have used my 'RICE' guideline for decades, but now </a:t>
            </a:r>
            <a:r>
              <a:rPr lang="sr-Cyrl-RS" sz="1400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sr-Latn-RS" sz="1400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400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appears </a:t>
            </a:r>
            <a:r>
              <a:rPr lang="sr-Cyrl-RS" sz="14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sr-Cyrl-RS" sz="14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 </a:t>
            </a:r>
            <a:r>
              <a:rPr lang="sr-Cyrl-RS" sz="14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  <a:r>
              <a:rPr lang="sr-Latn-RS" sz="14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4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sr-Cyrl-RS" sz="14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 Rest may delay healing, instead of helping. </a:t>
            </a:r>
            <a:endParaRPr lang="sr-Latn-RS" sz="1400" b="1" i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recent study, athletes were told to exercise so intensely that they developed severe muscle </a:t>
            </a:r>
            <a:r>
              <a:rPr lang="sr-Latn-R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damage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caused</a:t>
            </a:r>
            <a:r>
              <a:rPr lang="sr-Latn-R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extensive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muscle soreness. Although cooling delayed swelling, it did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sr-Latn-R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hasten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recovery from this muscle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damage</a:t>
            </a:r>
            <a:r>
              <a:rPr lang="sr-Latn-R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American Journal of Sports Medicine</a:t>
            </a:r>
            <a:r>
              <a:rPr lang="en-US" sz="12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</a:t>
            </a:r>
            <a:r>
              <a:rPr lang="sr-Latn-RS" sz="1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  <a:r>
              <a:rPr lang="en-US" sz="12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sr-Latn-RS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summary of 22 scientific articles found almost </a:t>
            </a:r>
            <a:r>
              <a:rPr lang="en-US" sz="1400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1400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evidence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ice and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compression</a:t>
            </a:r>
            <a:endParaRPr lang="sr-Latn-RS" sz="14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hastened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healing over the use of compression alone, although ice plus exercise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marginally </a:t>
            </a:r>
            <a:endParaRPr lang="sr-Latn-RS" sz="14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heal ankle sprains </a:t>
            </a:r>
            <a:endParaRPr lang="sr-Latn-RS" sz="14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American Journal of Sports Medicine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January, 2004;32(1):251-261).</a:t>
            </a:r>
            <a:endParaRPr lang="sr-Latn-RS" sz="1400" i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6" y="3559115"/>
            <a:ext cx="1178057" cy="990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3" t="8427" r="34721" b="25137"/>
          <a:stretch/>
        </p:blipFill>
        <p:spPr>
          <a:xfrm>
            <a:off x="0" y="5144424"/>
            <a:ext cx="1546139" cy="1713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4852037"/>
            <a:ext cx="12613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103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648"/>
            <a:ext cx="903649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PROTOKOLI: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R.I.C.E. </a:t>
            </a:r>
            <a:r>
              <a:rPr lang="sr-Latn-RS" sz="2400" dirty="0" smtClean="0"/>
              <a:t>(1978)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P.R.I.C.E.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P.O.L.I.C.E.</a:t>
            </a:r>
          </a:p>
          <a:p>
            <a:endParaRPr lang="sr-Latn-RS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A.R.I.T.A. </a:t>
            </a:r>
            <a:r>
              <a:rPr lang="sr-Latn-R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</a:t>
            </a:r>
            <a:r>
              <a:rPr lang="sr-Latn-R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RECOVERY IS THE ANSWER </a:t>
            </a:r>
            <a:endParaRPr lang="sr-Latn-R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M.E.A.T</a:t>
            </a:r>
            <a:r>
              <a:rPr lang="sr-Latn-R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sr-Latn-R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MOVEMENT-EXERCISE-ANALGESIA-TRETMENT</a:t>
            </a:r>
            <a:endParaRPr lang="sr-Latn-R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P.E.A.C.E. </a:t>
            </a:r>
          </a:p>
          <a:p>
            <a:r>
              <a:rPr lang="sr-Latn-R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&amp;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L.O.V.E.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84" t="4573" r="19786" b="4571"/>
          <a:stretch/>
        </p:blipFill>
        <p:spPr>
          <a:xfrm>
            <a:off x="3239852" y="692696"/>
            <a:ext cx="1584176" cy="15841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19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83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24718"/>
            <a:ext cx="5760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započinje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igru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već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završava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–</a:t>
            </a:r>
            <a:r>
              <a:rPr lang="en-US" dirty="0" smtClean="0"/>
              <a:t> </a:t>
            </a:r>
            <a:r>
              <a:rPr lang="sr-Latn-RS" dirty="0" smtClean="0">
                <a:solidFill>
                  <a:srgbClr val="FF0000"/>
                </a:solidFill>
              </a:rPr>
              <a:t>John Wooden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56176" y="57332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“</a:t>
            </a:r>
            <a:r>
              <a:rPr lang="en-US" sz="1100" dirty="0">
                <a:solidFill>
                  <a:schemeClr val="bg1"/>
                </a:solidFill>
                <a:latin typeface="Roboto"/>
              </a:rPr>
              <a:t>It’s not so important who starts the game </a:t>
            </a:r>
            <a:endParaRPr lang="sr-Latn-RS" sz="1100" dirty="0" smtClean="0">
              <a:solidFill>
                <a:schemeClr val="bg1"/>
              </a:solidFill>
              <a:latin typeface="Roboto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Roboto"/>
              </a:rPr>
              <a:t>but </a:t>
            </a:r>
            <a:r>
              <a:rPr lang="en-US" sz="1100" dirty="0">
                <a:solidFill>
                  <a:schemeClr val="bg1"/>
                </a:solidFill>
                <a:latin typeface="Roboto"/>
              </a:rPr>
              <a:t>who finishes it.” </a:t>
            </a:r>
            <a:r>
              <a:rPr lang="en-US" sz="1100" b="1" dirty="0">
                <a:solidFill>
                  <a:schemeClr val="bg1"/>
                </a:solidFill>
                <a:latin typeface="Roboto"/>
              </a:rPr>
              <a:t>– John Wooden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0"/>
          <a:stretch/>
        </p:blipFill>
        <p:spPr>
          <a:xfrm>
            <a:off x="107504" y="116632"/>
            <a:ext cx="8416039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73" y="4481892"/>
            <a:ext cx="3388299" cy="1905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2569" y="1124744"/>
            <a:ext cx="6927903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Sistem </a:t>
            </a:r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terapije radijalnim i fokusiranim talasima razvijen </a:t>
            </a:r>
          </a:p>
          <a:p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strane švajcarskog proizvođača STORZ MEDICAL </a:t>
            </a:r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 </a:t>
            </a:r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zlatni standard u ovoj terapiji.</a:t>
            </a:r>
            <a:endParaRPr lang="sr-Latn-RS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je moderan visoko efektivan tretman koji koristi energetske </a:t>
            </a:r>
          </a:p>
          <a:p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zvučne talase koji se uvode u bolnu regiju. </a:t>
            </a:r>
          </a:p>
          <a:p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Podstiče proces izlečenja aktiviranjem samoregulacije tela, </a:t>
            </a:r>
          </a:p>
          <a:p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stimuliše metabolizam, cirkulaciju krvi i razbijanje kalcifikata.</a:t>
            </a:r>
          </a:p>
          <a:p>
            <a:r>
              <a:rPr lang="sr-Latn-RS" sz="135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2173" y="6350169"/>
            <a:ext cx="49359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350" dirty="0">
                <a:latin typeface="Arial" panose="020B0604020202020204" pitchFamily="34" charset="0"/>
                <a:ea typeface="Calibri" panose="020F0502020204030204" pitchFamily="34" charset="0"/>
              </a:rPr>
              <a:t>BLANKA Vlašić, terapija udarnim talasom</a:t>
            </a:r>
          </a:p>
          <a:p>
            <a:r>
              <a:rPr lang="sr-Cyrl-RS" sz="1200" dirty="0">
                <a:latin typeface="Arial" panose="020B0604020202020204" pitchFamily="34" charset="0"/>
                <a:ea typeface="Calibri" panose="020F0502020204030204" pitchFamily="34" charset="0"/>
              </a:rPr>
              <a:t>Poliklinika</a:t>
            </a:r>
            <a:r>
              <a:rPr lang="sr-Cyrl-RS" sz="1350" dirty="0">
                <a:latin typeface="Arial" panose="020B0604020202020204" pitchFamily="34" charset="0"/>
                <a:ea typeface="Calibri" panose="020F0502020204030204" pitchFamily="34" charset="0"/>
              </a:rPr>
              <a:t> Rehabilitacija Nova </a:t>
            </a:r>
            <a:r>
              <a:rPr lang="sr-Latn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Hrvatska </a:t>
            </a:r>
            <a:r>
              <a:rPr lang="sr-Cyrl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2015</a:t>
            </a:r>
            <a:r>
              <a:rPr lang="sr-Cyrl-RS" sz="135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3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4252" y="260648"/>
            <a:ext cx="7524328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r-Latn-RS" sz="2400" dirty="0" smtClean="0"/>
              <a:t>TERAPIJA UDARNIM TALASIMA</a:t>
            </a:r>
          </a:p>
          <a:p>
            <a:pPr algn="ctr"/>
            <a:r>
              <a:rPr lang="sr-Latn-RS" sz="2400" dirty="0" smtClean="0"/>
              <a:t>SHOCKWAVE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6401" r="40550" b="15207"/>
          <a:stretch/>
        </p:blipFill>
        <p:spPr>
          <a:xfrm>
            <a:off x="2843808" y="3213123"/>
            <a:ext cx="2160240" cy="319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0519" y="6387810"/>
            <a:ext cx="35575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MARIJA  Vučenović</a:t>
            </a:r>
            <a:r>
              <a:rPr lang="sr-Cyrl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endParaRPr lang="sr-Latn-RS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sr-Cyrl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terapija udarn</a:t>
            </a:r>
            <a:r>
              <a:rPr lang="sr-Latn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sr-Cyrl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m talasom</a:t>
            </a:r>
            <a:r>
              <a:rPr lang="sr-Latn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sr-Latn-R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REHABILITY </a:t>
            </a:r>
            <a:r>
              <a:rPr lang="sr-Cyrl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201</a:t>
            </a:r>
            <a:r>
              <a:rPr lang="sr-Latn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lang="sr-Cyrl-RS" sz="135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4986" r="35038" b="6538"/>
          <a:stretch/>
        </p:blipFill>
        <p:spPr>
          <a:xfrm>
            <a:off x="44719" y="4057252"/>
            <a:ext cx="2653876" cy="19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90" y="3066727"/>
            <a:ext cx="4989410" cy="31785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90518" y="188640"/>
            <a:ext cx="7553482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r-Latn-RS" sz="2400" dirty="0" smtClean="0"/>
              <a:t>TERAPIJA LASEROM VISOKOG INTENZITETA</a:t>
            </a:r>
          </a:p>
          <a:p>
            <a:pPr algn="ctr"/>
            <a:r>
              <a:rPr lang="sr-Latn-RS" sz="2400" dirty="0" smtClean="0"/>
              <a:t>HI POWER – HI INTENSITY LASER TRETMAN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51963" y="1052736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>
                <a:latin typeface="Georgia" panose="02040502050405020303" pitchFamily="18" charset="0"/>
              </a:rPr>
              <a:t>HILT</a:t>
            </a:r>
            <a:r>
              <a:rPr lang="sr-Latn-RS" dirty="0" smtClean="0">
                <a:latin typeface="Georgia" panose="02040502050405020303" pitchFamily="18" charset="0"/>
              </a:rPr>
              <a:t> -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je </a:t>
            </a:r>
            <a:r>
              <a:rPr lang="en-US" dirty="0" err="1">
                <a:latin typeface="Georgia" panose="02040502050405020303" pitchFamily="18" charset="0"/>
              </a:rPr>
              <a:t>najnovija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laserska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terapija</a:t>
            </a:r>
            <a:r>
              <a:rPr lang="sr-Latn-RS" dirty="0" smtClean="0">
                <a:latin typeface="Georgia" panose="02040502050405020303" pitchFamily="18" charset="0"/>
              </a:rPr>
              <a:t> za lečenje bolnih patologija        mišića, tetiva i kostiju, 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koja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skraćuje</a:t>
            </a:r>
            <a:r>
              <a:rPr lang="sr-Latn-RS" dirty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vreme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rehabilitacije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 smtClean="0">
                <a:latin typeface="Georgia" panose="02040502050405020303" pitchFamily="18" charset="0"/>
              </a:rPr>
              <a:t>generiše</a:t>
            </a:r>
            <a:r>
              <a:rPr lang="sr-Latn-RS" dirty="0" smtClean="0">
                <a:latin typeface="Georgia" panose="02040502050405020303" pitchFamily="18" charset="0"/>
              </a:rPr>
              <a:t>  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termalni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efekat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gotovo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istog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trenutka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deluje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na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bolove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sr-Latn-RS" dirty="0" smtClean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  <a:p>
            <a:pPr fontAlgn="base"/>
            <a:r>
              <a:rPr lang="en-US" dirty="0" smtClean="0">
                <a:latin typeface="Georgia" panose="02040502050405020303" pitchFamily="18" charset="0"/>
              </a:rPr>
              <a:t>Hilt </a:t>
            </a:r>
            <a:r>
              <a:rPr lang="en-US" dirty="0" err="1">
                <a:latin typeface="Georgia" panose="02040502050405020303" pitchFamily="18" charset="0"/>
              </a:rPr>
              <a:t>terapija</a:t>
            </a:r>
            <a:r>
              <a:rPr lang="en-US" dirty="0">
                <a:latin typeface="Georgia" panose="02040502050405020303" pitchFamily="18" charset="0"/>
              </a:rPr>
              <a:t> je </a:t>
            </a:r>
            <a:r>
              <a:rPr lang="en-US" dirty="0" err="1">
                <a:latin typeface="Georgia" panose="02040502050405020303" pitchFamily="18" charset="0"/>
              </a:rPr>
              <a:t>terapeutska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tehnika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zasnovana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na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korišćenju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emisije</a:t>
            </a:r>
            <a:r>
              <a:rPr lang="sr-Latn-RS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lasera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visokog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inteziteta</a:t>
            </a:r>
            <a:r>
              <a:rPr lang="sr-Latn-RS" dirty="0">
                <a:latin typeface="Georgia" panose="02040502050405020303" pitchFamily="18" charset="0"/>
              </a:rPr>
              <a:t> </a:t>
            </a:r>
            <a:r>
              <a:rPr lang="sr-Latn-RS" dirty="0" smtClean="0">
                <a:latin typeface="Georgia" panose="02040502050405020303" pitchFamily="18" charset="0"/>
              </a:rPr>
              <a:t>i u odnosu na klasične LLLT lasere daje čak 5000 puta više energije nego što je do sada korišćeno, za svega          nekoliko minuta i prodorna moć je povećena 5-6 puta.</a:t>
            </a:r>
            <a:endParaRPr lang="en-US" b="0" i="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1963" y="3066727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>
                <a:latin typeface="Georgia" panose="02040502050405020303" pitchFamily="18" charset="0"/>
              </a:rPr>
              <a:t>E</a:t>
            </a:r>
            <a:r>
              <a:rPr lang="en-US" b="1" dirty="0" err="1" smtClean="0">
                <a:latin typeface="Georgia" panose="02040502050405020303" pitchFamily="18" charset="0"/>
              </a:rPr>
              <a:t>fekti</a:t>
            </a:r>
            <a:r>
              <a:rPr lang="en-US" b="1" dirty="0" smtClean="0">
                <a:latin typeface="Georgia" panose="02040502050405020303" pitchFamily="18" charset="0"/>
              </a:rPr>
              <a:t> </a:t>
            </a:r>
            <a:r>
              <a:rPr lang="sr-Latn-RS" b="1" dirty="0" smtClean="0">
                <a:latin typeface="Georgia" panose="02040502050405020303" pitchFamily="18" charset="0"/>
              </a:rPr>
              <a:t>: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 err="1" smtClean="0">
                <a:latin typeface="Georgia" panose="02040502050405020303" pitchFamily="18" charset="0"/>
              </a:rPr>
              <a:t>Analgezija</a:t>
            </a:r>
            <a:r>
              <a:rPr lang="sr-Latn-RS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–</a:t>
            </a:r>
            <a:r>
              <a:rPr lang="sr-Latn-RS" dirty="0" smtClean="0">
                <a:latin typeface="Georgia" panose="02040502050405020303" pitchFamily="18" charset="0"/>
              </a:rPr>
              <a:t> </a:t>
            </a:r>
          </a:p>
          <a:p>
            <a:r>
              <a:rPr lang="sr-Latn-RS" dirty="0" smtClean="0">
                <a:latin typeface="Georgia" panose="02040502050405020303" pitchFamily="18" charset="0"/>
              </a:rPr>
              <a:t>t</a:t>
            </a:r>
            <a:r>
              <a:rPr lang="en-US" dirty="0" err="1" smtClean="0">
                <a:latin typeface="Georgia" panose="02040502050405020303" pitchFamily="18" charset="0"/>
              </a:rPr>
              <a:t>renutno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dugotrajno</a:t>
            </a:r>
            <a:r>
              <a:rPr lang="en-US" dirty="0">
                <a:latin typeface="Georgia" panose="02040502050405020303" pitchFamily="18" charset="0"/>
              </a:rPr>
              <a:t> </a:t>
            </a:r>
            <a:endParaRPr lang="sr-Latn-RS" dirty="0" smtClean="0">
              <a:latin typeface="Georgia" panose="02040502050405020303" pitchFamily="18" charset="0"/>
            </a:endParaRPr>
          </a:p>
          <a:p>
            <a:r>
              <a:rPr lang="en-US" dirty="0" err="1" smtClean="0">
                <a:latin typeface="Georgia" panose="02040502050405020303" pitchFamily="18" charset="0"/>
              </a:rPr>
              <a:t>oslobađanje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od bola</a:t>
            </a:r>
          </a:p>
          <a:p>
            <a:r>
              <a:rPr lang="en-US" b="1" dirty="0" err="1" smtClean="0">
                <a:latin typeface="Georgia" panose="02040502050405020303" pitchFamily="18" charset="0"/>
              </a:rPr>
              <a:t>Biostimulacija</a:t>
            </a:r>
            <a:r>
              <a:rPr lang="sr-Latn-RS" b="1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– </a:t>
            </a:r>
            <a:endParaRPr lang="sr-Latn-RS" dirty="0" smtClean="0">
              <a:latin typeface="Georgia" panose="02040502050405020303" pitchFamily="18" charset="0"/>
            </a:endParaRPr>
          </a:p>
          <a:p>
            <a:r>
              <a:rPr lang="sr-Latn-RS" dirty="0" smtClean="0">
                <a:latin typeface="Georgia" panose="02040502050405020303" pitchFamily="18" charset="0"/>
              </a:rPr>
              <a:t>u</a:t>
            </a:r>
            <a:r>
              <a:rPr lang="en-US" dirty="0" err="1" smtClean="0">
                <a:latin typeface="Georgia" panose="02040502050405020303" pitchFamily="18" charset="0"/>
              </a:rPr>
              <a:t>brzano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lečenje</a:t>
            </a:r>
            <a:r>
              <a:rPr lang="en-US" dirty="0">
                <a:latin typeface="Georgia" panose="02040502050405020303" pitchFamily="18" charset="0"/>
              </a:rPr>
              <a:t> </a:t>
            </a:r>
            <a:endParaRPr lang="sr-Latn-RS" dirty="0" smtClean="0">
              <a:latin typeface="Georgia" panose="02040502050405020303" pitchFamily="18" charset="0"/>
            </a:endParaRPr>
          </a:p>
          <a:p>
            <a:r>
              <a:rPr lang="en-US" dirty="0" err="1" smtClean="0">
                <a:latin typeface="Georgia" panose="02040502050405020303" pitchFamily="18" charset="0"/>
              </a:rPr>
              <a:t>muskulo-skeletnog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tkiva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sr-Latn-R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Anti-</a:t>
            </a:r>
            <a:r>
              <a:rPr lang="en-US" dirty="0" err="1" smtClean="0">
                <a:latin typeface="Georgia" panose="02040502050405020303" pitchFamily="18" charset="0"/>
              </a:rPr>
              <a:t>upalni</a:t>
            </a:r>
            <a:r>
              <a:rPr lang="en-US" dirty="0">
                <a:latin typeface="Georgia" panose="02040502050405020303" pitchFamily="18" charset="0"/>
              </a:rPr>
              <a:t>, </a:t>
            </a:r>
            <a:endParaRPr lang="sr-Latn-R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anti-</a:t>
            </a:r>
            <a:r>
              <a:rPr lang="en-US" dirty="0" err="1" smtClean="0">
                <a:latin typeface="Georgia" panose="02040502050405020303" pitchFamily="18" charset="0"/>
              </a:rPr>
              <a:t>edematozni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efekti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n-US" b="0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6" y="404664"/>
            <a:ext cx="901540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020" y="836712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Terapija visoko induktivnim, duboko prodirućim elektromagnetnim pulsnim stimulatorom, koji daje preciznu aplikaciju el.magnetnog    polja i prodire duboko u tkivo, stimulišući ga, a ne kao magneti niske snage koji stimulišu samo površinu.</a:t>
            </a:r>
            <a:endParaRPr lang="en-US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Inovativna terapija južnokorejskog lidera REMED u proizvodnji </a:t>
            </a:r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el.magn. </a:t>
            </a:r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medicinskih aparata jačine do 3T i promenljivu </a:t>
            </a:r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kombinaciju   frekvencija </a:t>
            </a:r>
            <a:r>
              <a:rPr lang="sr-Latn-R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50 Hz.</a:t>
            </a:r>
            <a:endParaRPr lang="sr-Latn-RS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4252" y="260648"/>
            <a:ext cx="7524328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r-Latn-RS" sz="2400" dirty="0" smtClean="0"/>
              <a:t>PULSNI ELEKTROMAGNETNI STIMULATOR</a:t>
            </a:r>
          </a:p>
          <a:p>
            <a:pPr algn="ctr"/>
            <a:endParaRPr lang="sr-Latn-R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7851" r="51001" b="5798"/>
          <a:stretch/>
        </p:blipFill>
        <p:spPr>
          <a:xfrm>
            <a:off x="2564108" y="3063308"/>
            <a:ext cx="4070668" cy="3794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2" y="3063307"/>
            <a:ext cx="2435234" cy="3798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2704" r="12201" b="9798"/>
          <a:stretch/>
        </p:blipFill>
        <p:spPr>
          <a:xfrm>
            <a:off x="6878935" y="4009132"/>
            <a:ext cx="2021877" cy="20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13142" y="324433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1720" y="908720"/>
            <a:ext cx="55446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Georgia" panose="02040502050405020303" pitchFamily="18" charset="0"/>
              </a:rPr>
              <a:t>POVRATAK U SPORT</a:t>
            </a:r>
          </a:p>
          <a:p>
            <a:endParaRPr lang="sr-Latn-RS" sz="24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4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>
                <a:latin typeface="Georgia" panose="02040502050405020303" pitchFamily="18" charset="0"/>
              </a:rPr>
              <a:t>Nema bolova u ASŽ, trčanju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Georgia" panose="02040502050405020303" pitchFamily="18" charset="0"/>
              </a:rPr>
              <a:t>Izjednačena snaga kuk – noge - kor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Georgia" panose="02040502050405020303" pitchFamily="18" charset="0"/>
              </a:rPr>
              <a:t>Povećana fleksibilnost zadnje lože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Georgia" panose="02040502050405020303" pitchFamily="18" charset="0"/>
              </a:rPr>
              <a:t>Zagrevanje, dinamičko rastezanje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Georgia" panose="02040502050405020303" pitchFamily="18" charset="0"/>
              </a:rPr>
              <a:t>Trčanje na mekšoj podlozi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Georgia" panose="02040502050405020303" pitchFamily="18" charset="0"/>
              </a:rPr>
              <a:t>Postepeno podizanje intenziteta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 smtClean="0">
                <a:latin typeface="Georgia" panose="02040502050405020303" pitchFamily="18" charset="0"/>
              </a:rPr>
              <a:t>Češće menjati patike, uloške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8" y="0"/>
            <a:ext cx="9144000" cy="6866546"/>
          </a:xfr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8699" y="116632"/>
            <a:ext cx="4680520" cy="37856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err="1" smtClean="0"/>
              <a:t>Moje</a:t>
            </a:r>
            <a:r>
              <a:rPr lang="en-US" sz="2400" dirty="0" smtClean="0"/>
              <a:t> </a:t>
            </a:r>
            <a:r>
              <a:rPr lang="en-US" sz="2400" dirty="0" err="1" smtClean="0"/>
              <a:t>misli</a:t>
            </a:r>
            <a:r>
              <a:rPr lang="en-US" sz="2400" dirty="0" smtClean="0"/>
              <a:t> pre </a:t>
            </a:r>
            <a:r>
              <a:rPr lang="en-US" sz="2400" dirty="0" err="1" smtClean="0"/>
              <a:t>velike</a:t>
            </a:r>
            <a:r>
              <a:rPr lang="en-US" sz="2400" dirty="0" smtClean="0"/>
              <a:t> </a:t>
            </a:r>
            <a:r>
              <a:rPr lang="en-US" sz="2400" dirty="0" err="1" smtClean="0"/>
              <a:t>trke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err="1" smtClean="0"/>
              <a:t>prilično</a:t>
            </a:r>
            <a:r>
              <a:rPr lang="en-US" sz="2400" dirty="0" smtClean="0"/>
              <a:t> </a:t>
            </a:r>
            <a:r>
              <a:rPr lang="en-US" sz="2400" dirty="0" err="1" smtClean="0"/>
              <a:t>jednostavne</a:t>
            </a:r>
            <a:r>
              <a:rPr lang="en-US" sz="2400" dirty="0" smtClean="0"/>
              <a:t>.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err="1" smtClean="0"/>
              <a:t>Uvek</a:t>
            </a:r>
            <a:r>
              <a:rPr lang="en-US" sz="2400" dirty="0" smtClean="0"/>
              <a:t> </a:t>
            </a:r>
            <a:r>
              <a:rPr lang="en-US" sz="2400" dirty="0" err="1" smtClean="0"/>
              <a:t>govorim</a:t>
            </a:r>
            <a:r>
              <a:rPr lang="en-US" sz="2400" dirty="0" smtClean="0"/>
              <a:t> </a:t>
            </a:r>
            <a:r>
              <a:rPr lang="en-US" sz="2400" dirty="0" err="1" smtClean="0"/>
              <a:t>sebi</a:t>
            </a:r>
            <a:r>
              <a:rPr lang="en-US" sz="2400" dirty="0" smtClean="0"/>
              <a:t>: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err="1" smtClean="0"/>
              <a:t>Startuj</a:t>
            </a:r>
            <a:r>
              <a:rPr lang="en-US" sz="2400" dirty="0" smtClean="0"/>
              <a:t> </a:t>
            </a:r>
            <a:r>
              <a:rPr lang="en-US" sz="2400" dirty="0" err="1" smtClean="0"/>
              <a:t>dobro</a:t>
            </a:r>
            <a:r>
              <a:rPr lang="en-US" sz="2400" dirty="0" smtClean="0"/>
              <a:t>, </a:t>
            </a:r>
            <a:endParaRPr lang="sr-Latn-RS" sz="2400" dirty="0" smtClean="0"/>
          </a:p>
          <a:p>
            <a:r>
              <a:rPr lang="en-US" sz="2400" dirty="0" err="1" smtClean="0"/>
              <a:t>istrči</a:t>
            </a:r>
            <a:r>
              <a:rPr lang="en-US" sz="2400" dirty="0" smtClean="0"/>
              <a:t> </a:t>
            </a:r>
            <a:r>
              <a:rPr lang="en-US" sz="2400" dirty="0" err="1" smtClean="0"/>
              <a:t>svoju</a:t>
            </a:r>
            <a:r>
              <a:rPr lang="sr-Latn-RS" sz="2400" dirty="0" smtClean="0"/>
              <a:t> </a:t>
            </a:r>
            <a:r>
              <a:rPr lang="en-US" sz="2400" dirty="0" err="1" smtClean="0"/>
              <a:t>trku</a:t>
            </a:r>
            <a:r>
              <a:rPr lang="en-US" sz="2400" dirty="0" smtClean="0"/>
              <a:t> </a:t>
            </a:r>
            <a:endParaRPr lang="sr-Latn-RS" sz="2400" dirty="0" smtClean="0"/>
          </a:p>
          <a:p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budi</a:t>
            </a:r>
            <a:r>
              <a:rPr lang="en-US" sz="2400" dirty="0" smtClean="0"/>
              <a:t> </a:t>
            </a:r>
            <a:r>
              <a:rPr lang="en-US" sz="2400" dirty="0" err="1" smtClean="0"/>
              <a:t>opušten</a:t>
            </a:r>
            <a:r>
              <a:rPr lang="en-US" sz="2400" dirty="0" smtClean="0"/>
              <a:t>.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trčiš</a:t>
            </a:r>
            <a:r>
              <a:rPr lang="en-US" sz="2400" dirty="0" smtClean="0"/>
              <a:t> </a:t>
            </a:r>
            <a:r>
              <a:rPr lang="en-US" sz="2400" dirty="0" err="1" smtClean="0"/>
              <a:t>relaksiran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endParaRPr lang="sr-Latn-RS" sz="2400" dirty="0" smtClean="0"/>
          </a:p>
          <a:p>
            <a:r>
              <a:rPr lang="en-US" sz="2400" dirty="0" err="1" smtClean="0"/>
              <a:t>usmeriš</a:t>
            </a:r>
            <a:r>
              <a:rPr lang="en-US" sz="2400" dirty="0" smtClean="0"/>
              <a:t>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err="1" smtClean="0"/>
              <a:t>svoju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energiju</a:t>
            </a:r>
            <a:r>
              <a:rPr lang="en-US" sz="2400" dirty="0" smtClean="0"/>
              <a:t>... </a:t>
            </a:r>
            <a:r>
              <a:rPr lang="en-US" sz="2400" dirty="0" err="1" smtClean="0"/>
              <a:t>pobedićeš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Karl Luis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755791">
            <a:off x="5106577" y="3699275"/>
            <a:ext cx="36247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Hvala na pažnji 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62373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hlinkClick r:id="rId3"/>
              </a:rPr>
              <a:t>rogicfizio@gmail.com</a:t>
            </a:r>
            <a:endParaRPr lang="sr-Latn-RS" dirty="0" smtClean="0">
              <a:solidFill>
                <a:srgbClr val="FFFF00"/>
              </a:solidFill>
            </a:endParaRPr>
          </a:p>
          <a:p>
            <a:r>
              <a:rPr lang="sr-Latn-RS" dirty="0" smtClean="0">
                <a:solidFill>
                  <a:srgbClr val="FFFF00"/>
                </a:solidFill>
                <a:hlinkClick r:id="rId4"/>
              </a:rPr>
              <a:t>osteas.rs@gmail.com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237" y="332656"/>
            <a:ext cx="7524328" cy="1052736"/>
          </a:xfrm>
        </p:spPr>
        <p:txBody>
          <a:bodyPr/>
          <a:lstStyle/>
          <a:p>
            <a:pPr algn="ctr"/>
            <a:r>
              <a:rPr lang="sr-Latn-RS" sz="3200" dirty="0" smtClean="0"/>
              <a:t>DEFINICIJA SPORTSKIH POVREDA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5" y="1385392"/>
            <a:ext cx="69847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>
                <a:latin typeface="Georgia" panose="02040502050405020303" pitchFamily="18" charset="0"/>
              </a:rPr>
              <a:t>NCAA: </a:t>
            </a:r>
            <a:endParaRPr lang="sr-Latn-RS" sz="2400" dirty="0" smtClean="0">
              <a:latin typeface="Georgia" panose="02040502050405020303" pitchFamily="18" charset="0"/>
            </a:endParaRPr>
          </a:p>
          <a:p>
            <a:r>
              <a:rPr lang="sr-Latn-RS" sz="2400" dirty="0" smtClean="0">
                <a:latin typeface="Georgia" panose="02040502050405020303" pitchFamily="18" charset="0"/>
              </a:rPr>
              <a:t>Povreda </a:t>
            </a:r>
            <a:r>
              <a:rPr lang="sr-Latn-RS" sz="2400" dirty="0">
                <a:latin typeface="Georgia" panose="02040502050405020303" pitchFamily="18" charset="0"/>
              </a:rPr>
              <a:t>koja nastaje kao posledica</a:t>
            </a:r>
          </a:p>
          <a:p>
            <a:r>
              <a:rPr lang="sr-Latn-RS" sz="2400" dirty="0" smtClean="0">
                <a:latin typeface="Georgia" panose="02040502050405020303" pitchFamily="18" charset="0"/>
              </a:rPr>
              <a:t>organizovane </a:t>
            </a:r>
            <a:r>
              <a:rPr lang="sr-Latn-RS" sz="2400" dirty="0">
                <a:latin typeface="Georgia" panose="02040502050405020303" pitchFamily="18" charset="0"/>
              </a:rPr>
              <a:t>aktivnosti na treningu ili utakmici</a:t>
            </a:r>
          </a:p>
          <a:p>
            <a:r>
              <a:rPr lang="sr-Latn-RS" sz="2400" dirty="0" smtClean="0">
                <a:latin typeface="Georgia" panose="02040502050405020303" pitchFamily="18" charset="0"/>
              </a:rPr>
              <a:t>i zahteva </a:t>
            </a:r>
            <a:r>
              <a:rPr lang="sr-Latn-RS" sz="2400" dirty="0">
                <a:latin typeface="Georgia" panose="02040502050405020303" pitchFamily="18" charset="0"/>
              </a:rPr>
              <a:t>medicinsku pažnju trenera ili doktora</a:t>
            </a:r>
          </a:p>
          <a:p>
            <a:r>
              <a:rPr lang="sr-Latn-RS" sz="2400" dirty="0" smtClean="0">
                <a:latin typeface="Georgia" panose="02040502050405020303" pitchFamily="18" charset="0"/>
              </a:rPr>
              <a:t>i uzrokuje najmanje </a:t>
            </a:r>
            <a:r>
              <a:rPr lang="sr-Latn-RS" sz="2400" dirty="0">
                <a:latin typeface="Georgia" panose="02040502050405020303" pitchFamily="18" charset="0"/>
              </a:rPr>
              <a:t>dan odsustvovanja </a:t>
            </a:r>
            <a:r>
              <a:rPr lang="sr-Latn-RS" sz="2400" dirty="0" smtClean="0">
                <a:latin typeface="Georgia" panose="02040502050405020303" pitchFamily="18" charset="0"/>
              </a:rPr>
              <a:t>od           </a:t>
            </a:r>
            <a:r>
              <a:rPr lang="sr-Latn-RS" sz="2400" dirty="0">
                <a:latin typeface="Georgia" panose="02040502050405020303" pitchFamily="18" charset="0"/>
              </a:rPr>
              <a:t>sportske aktivnosti, </a:t>
            </a:r>
            <a:r>
              <a:rPr lang="sr-Latn-RS" sz="2400" dirty="0" smtClean="0">
                <a:latin typeface="Georgia" panose="02040502050405020303" pitchFamily="18" charset="0"/>
              </a:rPr>
              <a:t>neuzimajući u </a:t>
            </a:r>
            <a:r>
              <a:rPr lang="sr-Latn-RS" sz="2400" dirty="0">
                <a:latin typeface="Georgia" panose="02040502050405020303" pitchFamily="18" charset="0"/>
              </a:rPr>
              <a:t>obzir dan </a:t>
            </a:r>
            <a:r>
              <a:rPr lang="sr-Latn-RS" sz="2400" dirty="0" smtClean="0">
                <a:latin typeface="Georgia" panose="02040502050405020303" pitchFamily="18" charset="0"/>
              </a:rPr>
              <a:t>    povrede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9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0114"/>
            <a:ext cx="7596336" cy="1052736"/>
          </a:xfrm>
        </p:spPr>
        <p:txBody>
          <a:bodyPr/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sr-Latn-R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NAJČEŠĆI UZROCI POVREDA</a:t>
            </a:r>
            <a:br>
              <a:rPr lang="sr-Latn-R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</a:b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908720"/>
            <a:ext cx="7128792" cy="5616624"/>
          </a:xfrm>
        </p:spPr>
        <p:txBody>
          <a:bodyPr>
            <a:normAutofit fontScale="92500" lnSpcReduction="20000"/>
          </a:bodyPr>
          <a:lstStyle/>
          <a:p>
            <a:r>
              <a:rPr lang="sr-Latn-RS" altLang="ko-KR" sz="2200" b="1" dirty="0" smtClean="0">
                <a:latin typeface="Georgia" panose="02040502050405020303" pitchFamily="18" charset="0"/>
                <a:cs typeface="Arial" pitchFamily="34" charset="0"/>
              </a:rPr>
              <a:t>GREŠKE U TRENINGU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: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naglo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povećanje intenziteta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(više od 5-10% nedeljno) i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trajanja treninga, malo vremena za oporavak između zahtevnih treninga, puno trčanja na neadekvatnoj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podlozi (beton) i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često menjanje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podloga, prekomerno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treniranje – zamor.</a:t>
            </a:r>
          </a:p>
          <a:p>
            <a:r>
              <a:rPr lang="sr-Latn-RS" altLang="ko-KR" sz="2200" b="1" dirty="0" smtClean="0">
                <a:latin typeface="Georgia" panose="02040502050405020303" pitchFamily="18" charset="0"/>
                <a:cs typeface="Arial" pitchFamily="34" charset="0"/>
              </a:rPr>
              <a:t>ANATOMSKE ABNORMALNOSTI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: ravna stopala, x ili o noge, nejednaka dužina nogu, naglašena supinacija ili pronacija, visok luk stopala, loša pozicija čašice.</a:t>
            </a:r>
          </a:p>
          <a:p>
            <a:r>
              <a:rPr lang="sr-Latn-RS" altLang="ko-KR" sz="2200" b="1" dirty="0" smtClean="0">
                <a:latin typeface="Georgia" panose="02040502050405020303" pitchFamily="18" charset="0"/>
                <a:cs typeface="Arial" pitchFamily="34" charset="0"/>
              </a:rPr>
              <a:t>MIŠIĆNI DISBALANS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: razlika u mišićnoj snazi, fleksibilnosti između fleksora i ekstenzora , prednje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i zadnje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lože, prenapeti mišići, preopušteni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mišići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.</a:t>
            </a:r>
          </a:p>
          <a:p>
            <a:r>
              <a:rPr lang="sr-Latn-RS" altLang="ko-KR" sz="2200" b="1" dirty="0" smtClean="0">
                <a:latin typeface="Georgia" panose="02040502050405020303" pitchFamily="18" charset="0"/>
                <a:cs typeface="Arial" pitchFamily="34" charset="0"/>
              </a:rPr>
              <a:t>LOŠA TEHNIKA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: jako udaranje stopalom o podlogu petom ili prstima, preterani pokreti u stranu, rotacije, preterano veliki koraci.</a:t>
            </a:r>
          </a:p>
          <a:p>
            <a:r>
              <a:rPr lang="sr-Latn-RS" altLang="ko-KR" sz="2200" b="1" dirty="0" smtClean="0">
                <a:latin typeface="Georgia" panose="02040502050405020303" pitchFamily="18" charset="0"/>
                <a:cs typeface="Arial" pitchFamily="34" charset="0"/>
              </a:rPr>
              <a:t>LOŠA PODRŠKA ZA STOPALA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: tvrde, preterano tople patike, loš uložak, neprimerena kontrola prekomerne supinacije ili pronacije</a:t>
            </a:r>
            <a:r>
              <a:rPr lang="sr-Latn-R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. Trkačka patika gubi oko 50% svog kapaciteta da apsorbuje opterećenje nakon 500 km. </a:t>
            </a:r>
            <a:endParaRPr lang="sr-Latn-R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r>
              <a:rPr lang="sr-Latn-RS" altLang="ko-KR" sz="2200" b="1" dirty="0" smtClean="0">
                <a:latin typeface="Georgia" panose="02040502050405020303" pitchFamily="18" charset="0"/>
                <a:cs typeface="Arial" pitchFamily="34" charset="0"/>
              </a:rPr>
              <a:t>LOŠA ISHRANA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: manjak 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kalorija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, tečnosti, kalcijuma, elektrolita</a:t>
            </a:r>
            <a:r>
              <a:rPr lang="sr-Latn-R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.</a:t>
            </a:r>
          </a:p>
          <a:p>
            <a:r>
              <a:rPr lang="sr-Latn-RS" altLang="ko-KR" sz="2200" b="1" dirty="0" smtClean="0">
                <a:latin typeface="Georgia" panose="02040502050405020303" pitchFamily="18" charset="0"/>
                <a:cs typeface="Arial" pitchFamily="34" charset="0"/>
              </a:rPr>
              <a:t>NESREĆNE OKOLNOSTI </a:t>
            </a:r>
            <a:r>
              <a:rPr lang="sr-Latn-RS" altLang="ko-KR" sz="22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: razne, kašnjenja trke...</a:t>
            </a:r>
            <a:endParaRPr lang="en-US" altLang="ko-KR" sz="22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237" y="332656"/>
            <a:ext cx="7524328" cy="1052736"/>
          </a:xfrm>
        </p:spPr>
        <p:txBody>
          <a:bodyPr/>
          <a:lstStyle/>
          <a:p>
            <a:pPr algn="ctr"/>
            <a:r>
              <a:rPr lang="sr-Latn-RS" dirty="0" smtClean="0"/>
              <a:t>POVREĐENE STRUKTURE PO LOKALIZACIJI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988840"/>
            <a:ext cx="6131024" cy="4525963"/>
          </a:xfrm>
        </p:spPr>
        <p:txBody>
          <a:bodyPr>
            <a:normAutofit/>
          </a:bodyPr>
          <a:lstStyle/>
          <a:p>
            <a:r>
              <a:rPr lang="sr-Latn-RS" sz="2400" b="1" dirty="0" smtClean="0">
                <a:latin typeface="Georgia" panose="02040502050405020303" pitchFamily="18" charset="0"/>
              </a:rPr>
              <a:t>KOLENO 25%</a:t>
            </a:r>
          </a:p>
          <a:p>
            <a:r>
              <a:rPr lang="sr-Latn-RS" sz="2400" b="1" dirty="0" smtClean="0">
                <a:latin typeface="Georgia" panose="02040502050405020303" pitchFamily="18" charset="0"/>
              </a:rPr>
              <a:t>DONJI DEO NOGE 20%</a:t>
            </a:r>
          </a:p>
          <a:p>
            <a:r>
              <a:rPr lang="sr-Latn-RS" sz="2400" b="1" dirty="0" smtClean="0">
                <a:latin typeface="Georgia" panose="02040502050405020303" pitchFamily="18" charset="0"/>
              </a:rPr>
              <a:t>STOPALO 16%</a:t>
            </a:r>
          </a:p>
          <a:p>
            <a:r>
              <a:rPr lang="sr-Latn-RS" sz="2400" b="1" dirty="0" smtClean="0">
                <a:latin typeface="Georgia" panose="02040502050405020303" pitchFamily="18" charset="0"/>
              </a:rPr>
              <a:t>ČLANAK 15%</a:t>
            </a:r>
          </a:p>
          <a:p>
            <a:r>
              <a:rPr lang="sr-Latn-RS" sz="2400" b="1" dirty="0" smtClean="0">
                <a:latin typeface="Georgia" panose="02040502050405020303" pitchFamily="18" charset="0"/>
              </a:rPr>
              <a:t>GORNJI DEO NOGE 10%</a:t>
            </a:r>
          </a:p>
          <a:p>
            <a:r>
              <a:rPr lang="sr-Latn-RS" sz="2400" b="1" dirty="0" smtClean="0">
                <a:latin typeface="Georgia" panose="02040502050405020303" pitchFamily="18" charset="0"/>
              </a:rPr>
              <a:t>KUK – KARLICA 7%</a:t>
            </a:r>
          </a:p>
          <a:p>
            <a:r>
              <a:rPr lang="sr-Latn-RS" sz="2400" b="1" dirty="0" smtClean="0">
                <a:latin typeface="Georgia" panose="02040502050405020303" pitchFamily="18" charset="0"/>
              </a:rPr>
              <a:t>DONJI DEO LEĐA 7%</a:t>
            </a:r>
            <a:endParaRPr lang="sr-Latn-RS" sz="2400" b="1" dirty="0">
              <a:latin typeface="Georgia" panose="02040502050405020303" pitchFamily="18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47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443" y="0"/>
            <a:ext cx="7524328" cy="1052736"/>
          </a:xfrm>
        </p:spPr>
        <p:txBody>
          <a:bodyPr/>
          <a:lstStyle/>
          <a:p>
            <a:pPr algn="ctr"/>
            <a:r>
              <a:rPr lang="sr-Latn-RS" sz="2400" dirty="0" smtClean="0"/>
              <a:t>PATELLO-FEMORALNI BOLNI SINDROM -PFPS</a:t>
            </a:r>
            <a:br>
              <a:rPr lang="sr-Latn-RS" sz="2400" dirty="0" smtClean="0"/>
            </a:br>
            <a:r>
              <a:rPr lang="sr-Latn-RS" sz="2400" dirty="0" smtClean="0"/>
              <a:t>RUNNERS KNEE – TRKAČKO KOLENO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69" y="1027129"/>
            <a:ext cx="7475091" cy="2447297"/>
          </a:xfrm>
        </p:spPr>
        <p:txBody>
          <a:bodyPr>
            <a:noAutofit/>
          </a:bodyPr>
          <a:lstStyle/>
          <a:p>
            <a:r>
              <a:rPr lang="sr-Latn-RS" sz="1600" dirty="0" smtClean="0">
                <a:latin typeface="Georgia" panose="02040502050405020303" pitchFamily="18" charset="0"/>
              </a:rPr>
              <a:t>Bol u, ispod, i oko čašice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Overuse - stres – oštećenje čašice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Bol se povećava trčanjem, klečanjem, šetanjem, čučnjem, penjanjem i </a:t>
            </a:r>
          </a:p>
          <a:p>
            <a:pPr marL="0" indent="0">
              <a:buNone/>
            </a:pPr>
            <a:r>
              <a:rPr lang="sr-Latn-RS" sz="1600" dirty="0" smtClean="0">
                <a:latin typeface="Georgia" panose="02040502050405020303" pitchFamily="18" charset="0"/>
              </a:rPr>
              <a:t>spuštanjem niz stepenice, nakon dužeg sedenja sa savijenim kolenima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RTG, MSK UZ, anamneza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Odmor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Jačanje nogu, mišićnog kora i kukova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Taping, fizikalna terapija, KTH, MTH</a:t>
            </a:r>
          </a:p>
          <a:p>
            <a:pPr marL="0" indent="0">
              <a:buNone/>
            </a:pPr>
            <a:r>
              <a:rPr lang="sr-Latn-RS" sz="1600" dirty="0" smtClean="0">
                <a:latin typeface="Georgia" panose="02040502050405020303" pitchFamily="18" charset="0"/>
              </a:rPr>
              <a:t> </a:t>
            </a: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87" y="3474427"/>
            <a:ext cx="4566300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" y="2866"/>
            <a:ext cx="9435679" cy="68631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8" y="260648"/>
            <a:ext cx="5580550" cy="759557"/>
          </a:xfrm>
        </p:spPr>
        <p:txBody>
          <a:bodyPr/>
          <a:lstStyle/>
          <a:p>
            <a:r>
              <a:rPr lang="sr-Latn-RS" sz="2400" dirty="0"/>
              <a:t> </a:t>
            </a:r>
            <a:r>
              <a:rPr lang="sr-Latn-RS" sz="2400" dirty="0" smtClean="0"/>
              <a:t>     ILIOTIBIAL BAND SYNDROME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277987"/>
            <a:ext cx="5544616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600" dirty="0" smtClean="0">
                <a:latin typeface="Georgia" panose="02040502050405020303" pitchFamily="18" charset="0"/>
              </a:rPr>
              <a:t>Bol u spoljnjem delu kolena, mestu gde se tetiva ITB     ukršta sa zglobom kolena, odmah nakon kontakta sa     petom i pogoršava se tokom trčanja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Slabost okolnih struktura, mišića : kuka, abdomena,     Gluteus minimus i medius-a </a:t>
            </a:r>
            <a:r>
              <a:rPr lang="sr-Latn-RS" sz="1050" dirty="0" smtClean="0">
                <a:latin typeface="Georgia" panose="02040502050405020303" pitchFamily="18" charset="0"/>
              </a:rPr>
              <a:t>(2000. DR MICHAEL FREDERICSON)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Bol se povećava trčanjem niz padinu, sporim i dugim     trčanjem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RTG, anamneza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Odmor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Jačanje nogu, mišićnog kora i  kukova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Taping, fizikalna terapija, KTH, MTH</a:t>
            </a:r>
          </a:p>
          <a:p>
            <a:pPr marL="0" indent="0">
              <a:buFont typeface="Arial" pitchFamily="34" charset="0"/>
              <a:buNone/>
            </a:pPr>
            <a:r>
              <a:rPr lang="sr-Latn-RS" sz="1600" dirty="0" smtClean="0">
                <a:latin typeface="Georgia" panose="02040502050405020303" pitchFamily="18" charset="0"/>
              </a:rPr>
              <a:t> 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228" y="14068"/>
            <a:ext cx="5209772" cy="1052736"/>
          </a:xfrm>
        </p:spPr>
        <p:txBody>
          <a:bodyPr/>
          <a:lstStyle/>
          <a:p>
            <a:pPr algn="ctr"/>
            <a:r>
              <a:rPr lang="sr-Latn-RS" sz="2400" dirty="0" smtClean="0"/>
              <a:t>OSGOOD-SCHLATTER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97" y="0"/>
            <a:ext cx="3926265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11960" y="1027129"/>
            <a:ext cx="4985900" cy="5570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600" dirty="0" smtClean="0">
              <a:latin typeface="Georgia" panose="02040502050405020303" pitchFamily="18" charset="0"/>
            </a:endParaRPr>
          </a:p>
          <a:p>
            <a:r>
              <a:rPr lang="sr-Latn-RS" sz="1600" dirty="0" smtClean="0">
                <a:latin typeface="Georgia" panose="02040502050405020303" pitchFamily="18" charset="0"/>
              </a:rPr>
              <a:t>Povlačenje lig.patelle i odvajanje „ploče rasta“ sa tivijalnog tuberculuma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„growing pain“ – bol rasta, kod aktivne dece, koja treniraju 10+ sati nedeljno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 20% dece od 9-16g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Upala, bol, otok, mikrotrauma, izbočen tibialni    tuberculum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Bol se povećava trčanjem, skakanjem, </a:t>
            </a:r>
          </a:p>
          <a:p>
            <a:pPr marL="0" indent="0">
              <a:buNone/>
            </a:pPr>
            <a:r>
              <a:rPr lang="sr-Latn-RS" sz="1600" dirty="0">
                <a:latin typeface="Georgia" panose="02040502050405020303" pitchFamily="18" charset="0"/>
              </a:rPr>
              <a:t> </a:t>
            </a:r>
            <a:r>
              <a:rPr lang="sr-Latn-RS" sz="1600" dirty="0" smtClean="0">
                <a:latin typeface="Georgia" panose="02040502050405020303" pitchFamily="18" charset="0"/>
              </a:rPr>
              <a:t>      rastezanjem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RTG, anamneza, MSK UZ, palpacija, din.test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Spontano se povlači sa prestankom rasta oko 14g -16g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Odmor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Strickland protokol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Jačanje nogu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Taping, fizikalna terapija, KTH, MTH</a:t>
            </a:r>
          </a:p>
          <a:p>
            <a:pPr marL="0" indent="0">
              <a:buFont typeface="Arial" pitchFamily="34" charset="0"/>
              <a:buNone/>
            </a:pPr>
            <a:r>
              <a:rPr lang="sr-Latn-RS" sz="1600" dirty="0" smtClean="0">
                <a:latin typeface="Georgia" panose="02040502050405020303" pitchFamily="18" charset="0"/>
              </a:rPr>
              <a:t> 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44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228" y="14068"/>
            <a:ext cx="5209772" cy="1052736"/>
          </a:xfrm>
        </p:spPr>
        <p:txBody>
          <a:bodyPr/>
          <a:lstStyle/>
          <a:p>
            <a:pPr algn="ctr"/>
            <a:r>
              <a:rPr lang="sr-Latn-RS" sz="2400" dirty="0" smtClean="0"/>
              <a:t>POVREDE ZADNJE LOŽE</a:t>
            </a:r>
            <a:br>
              <a:rPr lang="sr-Latn-RS" sz="2400" dirty="0" smtClean="0"/>
            </a:br>
            <a:r>
              <a:rPr lang="sr-Latn-RS" sz="2400" dirty="0" smtClean="0"/>
              <a:t>HAMSTRING INJURY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7944" y="1056220"/>
            <a:ext cx="5076056" cy="5570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600" dirty="0" smtClean="0">
              <a:latin typeface="Georgia" panose="02040502050405020303" pitchFamily="18" charset="0"/>
            </a:endParaRPr>
          </a:p>
          <a:p>
            <a:r>
              <a:rPr lang="sr-Latn-RS" sz="1600" dirty="0" smtClean="0">
                <a:latin typeface="Georgia" panose="02040502050405020303" pitchFamily="18" charset="0"/>
              </a:rPr>
              <a:t>Istezanje ili prekid kontinuiteta tetiva ili mišića </a:t>
            </a:r>
            <a:r>
              <a:rPr lang="sr-Latn-RS" sz="1600" dirty="0" smtClean="0">
                <a:latin typeface="Georgia" panose="02040502050405020303" pitchFamily="18" charset="0"/>
              </a:rPr>
              <a:t>    </a:t>
            </a:r>
            <a:r>
              <a:rPr lang="sr-Latn-RS" sz="1600" dirty="0" smtClean="0">
                <a:latin typeface="Georgia" panose="02040502050405020303" pitchFamily="18" charset="0"/>
              </a:rPr>
              <a:t>zadnje lože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česta kod atletičara, postoje 3 stepena – istezanje, delimičan rascep, kompletan prekid</a:t>
            </a:r>
          </a:p>
          <a:p>
            <a:r>
              <a:rPr lang="sr-Latn-RS" sz="1600" dirty="0">
                <a:latin typeface="Georgia" panose="02040502050405020303" pitchFamily="18" charset="0"/>
              </a:rPr>
              <a:t>K</a:t>
            </a:r>
            <a:r>
              <a:rPr lang="sr-Latn-RS" sz="1600" dirty="0" smtClean="0">
                <a:latin typeface="Georgia" panose="02040502050405020303" pitchFamily="18" charset="0"/>
              </a:rPr>
              <a:t>od naglih, eksplozivnih pokreta, poput sprinta   </a:t>
            </a:r>
            <a:r>
              <a:rPr lang="sr-Latn-RS" sz="1600" dirty="0" smtClean="0">
                <a:latin typeface="Georgia" panose="02040502050405020303" pitchFamily="18" charset="0"/>
              </a:rPr>
              <a:t>  </a:t>
            </a:r>
            <a:r>
              <a:rPr lang="sr-Latn-RS" sz="1600" dirty="0" smtClean="0">
                <a:latin typeface="Georgia" panose="02040502050405020303" pitchFamily="18" charset="0"/>
              </a:rPr>
              <a:t>ili skakanja (sprinteri, preponaši)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Disbalans u snazi prednje i zadnje </a:t>
            </a:r>
            <a:r>
              <a:rPr lang="sr-Latn-RS" sz="1600" dirty="0" smtClean="0">
                <a:latin typeface="Georgia" panose="02040502050405020303" pitchFamily="18" charset="0"/>
              </a:rPr>
              <a:t>lože (hamstring:quadriceps </a:t>
            </a:r>
            <a:r>
              <a:rPr lang="sr-Latn-RS" sz="1600" dirty="0">
                <a:latin typeface="Georgia" panose="02040502050405020303" pitchFamily="18" charset="0"/>
              </a:rPr>
              <a:t>(H:Q</a:t>
            </a:r>
            <a:r>
              <a:rPr lang="sr-Latn-RS" sz="1600" dirty="0" smtClean="0">
                <a:latin typeface="Georgia" panose="02040502050405020303" pitchFamily="18" charset="0"/>
              </a:rPr>
              <a:t>) ratio</a:t>
            </a:r>
            <a:r>
              <a:rPr lang="sr-Latn-RS" sz="1600" dirty="0" smtClean="0">
                <a:latin typeface="Georgia" panose="02040502050405020303" pitchFamily="18" charset="0"/>
              </a:rPr>
              <a:t>, zadnja </a:t>
            </a:r>
            <a:r>
              <a:rPr lang="sr-Latn-RS" sz="1600" dirty="0" smtClean="0">
                <a:latin typeface="Georgia" panose="02040502050405020303" pitchFamily="18" charset="0"/>
              </a:rPr>
              <a:t>loža na 60% snage </a:t>
            </a:r>
            <a:r>
              <a:rPr lang="sr-Latn-RS" sz="1600" dirty="0" smtClean="0">
                <a:latin typeface="Georgia" panose="02040502050405020303" pitchFamily="18" charset="0"/>
              </a:rPr>
              <a:t>od  m.Qs</a:t>
            </a:r>
            <a:r>
              <a:rPr lang="sr-Latn-RS" sz="1600" dirty="0" smtClean="0">
                <a:latin typeface="Georgia" panose="02040502050405020303" pitchFamily="18" charset="0"/>
              </a:rPr>
              <a:t>, neaktivnost m.GMx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Bol u donjem delu glutealne regije do kolena,      </a:t>
            </a:r>
            <a:r>
              <a:rPr lang="sr-Latn-RS" sz="1600" dirty="0" smtClean="0">
                <a:latin typeface="Georgia" panose="02040502050405020303" pitchFamily="18" charset="0"/>
              </a:rPr>
              <a:t>  </a:t>
            </a:r>
            <a:r>
              <a:rPr lang="sr-Latn-RS" sz="1600" dirty="0" smtClean="0">
                <a:latin typeface="Georgia" panose="02040502050405020303" pitchFamily="18" charset="0"/>
              </a:rPr>
              <a:t>hematom, napetost i bolnost tetive, 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Bol se povećava trčanjem, skakanjem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anamneza, MSK UZ, palpacija, RTG</a:t>
            </a:r>
            <a:endParaRPr lang="sr-Latn-RS" sz="1600" dirty="0">
              <a:latin typeface="Georgia" panose="02040502050405020303" pitchFamily="18" charset="0"/>
            </a:endParaRPr>
          </a:p>
          <a:p>
            <a:r>
              <a:rPr lang="sr-Latn-RS" sz="1600" dirty="0" smtClean="0">
                <a:latin typeface="Georgia" panose="02040502050405020303" pitchFamily="18" charset="0"/>
              </a:rPr>
              <a:t>„znak otirača“ 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Jačanje mišića podjednako treniranje i prednjeg i zadnjeg kinetičkog lanca, zagrevanje</a:t>
            </a:r>
          </a:p>
          <a:p>
            <a:r>
              <a:rPr lang="sr-Latn-RS" sz="1600" dirty="0" smtClean="0">
                <a:latin typeface="Georgia" panose="02040502050405020303" pitchFamily="18" charset="0"/>
              </a:rPr>
              <a:t>INDIBA, Taping, fizikalna terapija, KTH, MTH</a:t>
            </a:r>
          </a:p>
          <a:p>
            <a:pPr marL="0" indent="0">
              <a:buFont typeface="Arial" pitchFamily="34" charset="0"/>
              <a:buNone/>
            </a:pPr>
            <a:r>
              <a:rPr lang="sr-Latn-RS" sz="1600" dirty="0" smtClean="0">
                <a:latin typeface="Georgia" panose="02040502050405020303" pitchFamily="18" charset="0"/>
              </a:rPr>
              <a:t> 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3637</TotalTime>
  <Words>1765</Words>
  <Application>Microsoft Office PowerPoint</Application>
  <PresentationFormat>On-screen Show (4:3)</PresentationFormat>
  <Paragraphs>254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 Unicode MS</vt:lpstr>
      <vt:lpstr>맑은 고딕</vt:lpstr>
      <vt:lpstr>Arial</vt:lpstr>
      <vt:lpstr>Arial Black</vt:lpstr>
      <vt:lpstr>Calibri</vt:lpstr>
      <vt:lpstr>Consolas</vt:lpstr>
      <vt:lpstr>Courier New</vt:lpstr>
      <vt:lpstr>Ebrima</vt:lpstr>
      <vt:lpstr>Georgia</vt:lpstr>
      <vt:lpstr>MS Reference Sans Serif</vt:lpstr>
      <vt:lpstr>Roboto</vt:lpstr>
      <vt:lpstr>Times New Roman</vt:lpstr>
      <vt:lpstr>Office Theme</vt:lpstr>
      <vt:lpstr>PowerPoint Presentation</vt:lpstr>
      <vt:lpstr>Nije bitno ko  započinje igru  već ko je završava.  – John Wooden </vt:lpstr>
      <vt:lpstr>DEFINICIJA SPORTSKIH POVREDA</vt:lpstr>
      <vt:lpstr> NAJČEŠĆI UZROCI POVREDA </vt:lpstr>
      <vt:lpstr>POVREĐENE STRUKTURE PO LOKALIZACIJI</vt:lpstr>
      <vt:lpstr>PATELLO-FEMORALNI BOLNI SINDROM -PFPS RUNNERS KNEE – TRKAČKO KOLENO</vt:lpstr>
      <vt:lpstr>      ILIOTIBIAL BAND SYNDROME</vt:lpstr>
      <vt:lpstr>OSGOOD-SCHLATTER</vt:lpstr>
      <vt:lpstr>POVREDE ZADNJE LOŽE HAMSTRING INJURY</vt:lpstr>
      <vt:lpstr>SEVER`S DISEASE CALCANEAL APOPHYTIS</vt:lpstr>
      <vt:lpstr>POVREDE SKOČNOG ZGLOBA</vt:lpstr>
      <vt:lpstr>TIBIJALNI STRES SINDROM SHIN SPLINT</vt:lpstr>
      <vt:lpstr>BOL U PUBIČNOJ REGIJI GROIN PAIN</vt:lpstr>
      <vt:lpstr>PREVENCIJA SPORTSKIH POVREDA</vt:lpstr>
      <vt:lpstr>  INDIBA TECAR TERAPIJA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Jovan Rogić</dc:creator>
  <cp:lastModifiedBy>Jovan Rogic</cp:lastModifiedBy>
  <cp:revision>115</cp:revision>
  <dcterms:created xsi:type="dcterms:W3CDTF">2014-04-01T16:35:38Z</dcterms:created>
  <dcterms:modified xsi:type="dcterms:W3CDTF">2019-11-29T23:38:29Z</dcterms:modified>
</cp:coreProperties>
</file>