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0" r:id="rId4"/>
    <p:sldId id="318" r:id="rId5"/>
    <p:sldId id="319" r:id="rId6"/>
    <p:sldId id="320" r:id="rId7"/>
    <p:sldId id="321" r:id="rId8"/>
    <p:sldId id="322" r:id="rId9"/>
    <p:sldId id="323" r:id="rId10"/>
    <p:sldId id="324" r:id="rId11"/>
    <p:sldId id="325" r:id="rId12"/>
    <p:sldId id="326" r:id="rId13"/>
    <p:sldId id="327" r:id="rId14"/>
    <p:sldId id="328" r:id="rId15"/>
    <p:sldId id="331" r:id="rId16"/>
    <p:sldId id="332" r:id="rId17"/>
    <p:sldId id="333" r:id="rId18"/>
    <p:sldId id="334" r:id="rId19"/>
    <p:sldId id="329" r:id="rId20"/>
    <p:sldId id="330" r:id="rId21"/>
    <p:sldId id="289" r:id="rId22"/>
    <p:sldId id="288" r:id="rId23"/>
    <p:sldId id="291" r:id="rId24"/>
    <p:sldId id="292" r:id="rId25"/>
    <p:sldId id="293" r:id="rId26"/>
    <p:sldId id="295" r:id="rId27"/>
    <p:sldId id="296" r:id="rId28"/>
    <p:sldId id="297" r:id="rId29"/>
    <p:sldId id="298" r:id="rId30"/>
    <p:sldId id="299" r:id="rId31"/>
    <p:sldId id="294"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7" r:id="rId49"/>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828"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4EB8-92B5-4BAC-A4EF-AC7BDFF4DB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D17960-2312-4BAB-892D-6F8001281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AEAAD7-4E29-4CF3-8FC1-80607B42B0BD}"/>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5" name="Footer Placeholder 4">
            <a:extLst>
              <a:ext uri="{FF2B5EF4-FFF2-40B4-BE49-F238E27FC236}">
                <a16:creationId xmlns:a16="http://schemas.microsoft.com/office/drawing/2014/main" id="{835C2C29-57DD-4927-99D9-2F7E9CB12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A0E15-C042-4D31-97AD-0DC417CC4CA5}"/>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365766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7640-CAB3-4C60-BD3A-0AC4659245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440334-1612-4CBB-AE05-0D52D021F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CE493-5FC2-4EC4-9B48-A496B71BDED9}"/>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5" name="Footer Placeholder 4">
            <a:extLst>
              <a:ext uri="{FF2B5EF4-FFF2-40B4-BE49-F238E27FC236}">
                <a16:creationId xmlns:a16="http://schemas.microsoft.com/office/drawing/2014/main" id="{CD7E8464-095F-425F-AADD-3F4B5821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A98E6-AA07-4C10-A1CD-B4875B593511}"/>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385752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6607A-8F58-4BEB-8A12-31D63B082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165BD9-9E90-4017-8050-3CAEF759E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4C11E-FEBC-4498-910F-276B2448435E}"/>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5" name="Footer Placeholder 4">
            <a:extLst>
              <a:ext uri="{FF2B5EF4-FFF2-40B4-BE49-F238E27FC236}">
                <a16:creationId xmlns:a16="http://schemas.microsoft.com/office/drawing/2014/main" id="{6C441E1D-DCAF-4067-B322-7F59C01A1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FCB09-6C16-40AD-9D50-FFCE8F95DC10}"/>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354160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4ABE-19E1-48D2-819D-9D5D62DF1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EC205-25B3-4B1B-B7F2-7691CE92D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90675-CE7E-41EB-9596-81DAEC2CB5B2}"/>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5" name="Footer Placeholder 4">
            <a:extLst>
              <a:ext uri="{FF2B5EF4-FFF2-40B4-BE49-F238E27FC236}">
                <a16:creationId xmlns:a16="http://schemas.microsoft.com/office/drawing/2014/main" id="{9047411C-8975-425F-B7FC-C82035293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4A111-0FB8-4213-B64F-FC1D10F0BC9E}"/>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1544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4B73-64C3-4C72-8E68-172B7300F5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507ABA-C7F3-4A71-89A7-4A7B3039E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EB3152-4C1B-4EDF-A005-DD384F815B44}"/>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5" name="Footer Placeholder 4">
            <a:extLst>
              <a:ext uri="{FF2B5EF4-FFF2-40B4-BE49-F238E27FC236}">
                <a16:creationId xmlns:a16="http://schemas.microsoft.com/office/drawing/2014/main" id="{17134846-B4E0-4DAC-BD1B-4BAA6F4ED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F4381-CE44-4714-90B2-9AFB6C58ED78}"/>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117544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EC79-5A1E-4A1F-8020-1FA9A3C321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37D22-5D99-43A6-9C6E-25C966469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2FF4E-2F2F-4BB4-9EEC-65B2A91B4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3442BA-B750-4C2E-9996-58177EF88867}"/>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6" name="Footer Placeholder 5">
            <a:extLst>
              <a:ext uri="{FF2B5EF4-FFF2-40B4-BE49-F238E27FC236}">
                <a16:creationId xmlns:a16="http://schemas.microsoft.com/office/drawing/2014/main" id="{728D31FA-F8C4-41B8-82A3-11B7205FC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B33BF-21C5-418C-9A1C-B3B5898A59A8}"/>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378313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7CC2-CE22-42EF-B282-00FF97BBE8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A3013A-4B18-4778-8DC3-C4AB36D86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B3629-782F-459C-93F1-0A4D60A533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131818-E4BD-4A7A-BE79-6BC9CC786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C3F60-A68C-484C-81BD-B53EC233CD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8B3767-A2A2-4AAE-A13A-EF93B7CDC2A6}"/>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8" name="Footer Placeholder 7">
            <a:extLst>
              <a:ext uri="{FF2B5EF4-FFF2-40B4-BE49-F238E27FC236}">
                <a16:creationId xmlns:a16="http://schemas.microsoft.com/office/drawing/2014/main" id="{A4CFB497-F062-44FF-908B-12917075F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324E74-64DA-4FF6-AFE3-A544E58A5D8C}"/>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170174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DAF1-B038-497B-91AD-60CE62A3C2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03DD0-BC57-4525-96CF-5F3E838D40B4}"/>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4" name="Footer Placeholder 3">
            <a:extLst>
              <a:ext uri="{FF2B5EF4-FFF2-40B4-BE49-F238E27FC236}">
                <a16:creationId xmlns:a16="http://schemas.microsoft.com/office/drawing/2014/main" id="{9261793F-919E-46EF-9CB3-FB7CBE11DF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B2EEC-25E8-4525-8DA2-732C133EEAA2}"/>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203517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2BAC2-84DF-472E-9CA0-E8A586395A6A}"/>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3" name="Footer Placeholder 2">
            <a:extLst>
              <a:ext uri="{FF2B5EF4-FFF2-40B4-BE49-F238E27FC236}">
                <a16:creationId xmlns:a16="http://schemas.microsoft.com/office/drawing/2014/main" id="{B0FFCFE9-5E79-4C1D-B99D-C038790998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427617-7234-4D27-BD31-FD5D11671E81}"/>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96944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C3C4-FD11-48F1-BDBD-C62B1BACB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F358D-D84D-4B78-9534-822983D02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115B7-B246-4D24-8F4B-808D4F31A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B20A7-01F1-4E56-B329-41DCC17031CD}"/>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6" name="Footer Placeholder 5">
            <a:extLst>
              <a:ext uri="{FF2B5EF4-FFF2-40B4-BE49-F238E27FC236}">
                <a16:creationId xmlns:a16="http://schemas.microsoft.com/office/drawing/2014/main" id="{A3B34CE5-0EEC-4005-8BD9-C4FC61F36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29E86-838D-4919-A17C-50B639375755}"/>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10760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8B5E-7F16-41DF-9CC4-1246A77B6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3B974B-8D3A-4DDB-9CAC-BB19E3BED1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72E73C-1A37-4C0A-A25E-248C009F4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EB183-813F-4E07-B6B5-58ED89A3B378}"/>
              </a:ext>
            </a:extLst>
          </p:cNvPr>
          <p:cNvSpPr>
            <a:spLocks noGrp="1"/>
          </p:cNvSpPr>
          <p:nvPr>
            <p:ph type="dt" sz="half" idx="10"/>
          </p:nvPr>
        </p:nvSpPr>
        <p:spPr/>
        <p:txBody>
          <a:bodyPr/>
          <a:lstStyle/>
          <a:p>
            <a:fld id="{276CE068-E165-4BF1-84C5-4FB20438A548}" type="datetimeFigureOut">
              <a:rPr lang="en-US" smtClean="0"/>
              <a:t>11/30/2019</a:t>
            </a:fld>
            <a:endParaRPr lang="en-US"/>
          </a:p>
        </p:txBody>
      </p:sp>
      <p:sp>
        <p:nvSpPr>
          <p:cNvPr id="6" name="Footer Placeholder 5">
            <a:extLst>
              <a:ext uri="{FF2B5EF4-FFF2-40B4-BE49-F238E27FC236}">
                <a16:creationId xmlns:a16="http://schemas.microsoft.com/office/drawing/2014/main" id="{6D0BC10D-002F-40A9-93A5-B5BE1EE95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791F7-DD89-4ED4-A610-007079B87971}"/>
              </a:ext>
            </a:extLst>
          </p:cNvPr>
          <p:cNvSpPr>
            <a:spLocks noGrp="1"/>
          </p:cNvSpPr>
          <p:nvPr>
            <p:ph type="sldNum" sz="quarter" idx="12"/>
          </p:nvPr>
        </p:nvSpPr>
        <p:spPr/>
        <p:txBody>
          <a:bodyPr/>
          <a:lstStyle/>
          <a:p>
            <a:fld id="{D03B11BC-59D6-4617-A7A8-DD3A12AEDDA5}" type="slidenum">
              <a:rPr lang="en-US" smtClean="0"/>
              <a:t>‹#›</a:t>
            </a:fld>
            <a:endParaRPr lang="en-US"/>
          </a:p>
        </p:txBody>
      </p:sp>
    </p:spTree>
    <p:extLst>
      <p:ext uri="{BB962C8B-B14F-4D97-AF65-F5344CB8AC3E}">
        <p14:creationId xmlns:p14="http://schemas.microsoft.com/office/powerpoint/2010/main" val="45950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6200B-F3AD-45D8-8808-DAE8D9AC4B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216197-0C82-4D88-A250-0F48A631F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C569D-1CAC-4733-8106-3FFDFFBD4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CE068-E165-4BF1-84C5-4FB20438A548}" type="datetimeFigureOut">
              <a:rPr lang="en-US" smtClean="0"/>
              <a:t>11/30/2019</a:t>
            </a:fld>
            <a:endParaRPr lang="en-US"/>
          </a:p>
        </p:txBody>
      </p:sp>
      <p:sp>
        <p:nvSpPr>
          <p:cNvPr id="5" name="Footer Placeholder 4">
            <a:extLst>
              <a:ext uri="{FF2B5EF4-FFF2-40B4-BE49-F238E27FC236}">
                <a16:creationId xmlns:a16="http://schemas.microsoft.com/office/drawing/2014/main" id="{1CFCE18A-7C68-4A51-93BB-96F11981C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692980-2364-4347-96D7-B9D7D8EAB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B11BC-59D6-4617-A7A8-DD3A12AEDDA5}" type="slidenum">
              <a:rPr lang="en-US" smtClean="0"/>
              <a:t>‹#›</a:t>
            </a:fld>
            <a:endParaRPr lang="en-US"/>
          </a:p>
        </p:txBody>
      </p:sp>
    </p:spTree>
    <p:extLst>
      <p:ext uri="{BB962C8B-B14F-4D97-AF65-F5344CB8AC3E}">
        <p14:creationId xmlns:p14="http://schemas.microsoft.com/office/powerpoint/2010/main" val="378326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CC2F-CC03-421C-B024-E40601EA4F95}"/>
              </a:ext>
            </a:extLst>
          </p:cNvPr>
          <p:cNvSpPr txBox="1">
            <a:spLocks/>
          </p:cNvSpPr>
          <p:nvPr/>
        </p:nvSpPr>
        <p:spPr>
          <a:xfrm>
            <a:off x="2787161" y="365125"/>
            <a:ext cx="878351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3" name="Content Placeholder 2">
            <a:extLst>
              <a:ext uri="{FF2B5EF4-FFF2-40B4-BE49-F238E27FC236}">
                <a16:creationId xmlns:a16="http://schemas.microsoft.com/office/drawing/2014/main" id="{E2ED3C9F-5B88-45A0-8D7A-5036A4F11B2E}"/>
              </a:ext>
            </a:extLst>
          </p:cNvPr>
          <p:cNvSpPr txBox="1">
            <a:spLocks/>
          </p:cNvSpPr>
          <p:nvPr/>
        </p:nvSpPr>
        <p:spPr>
          <a:xfrm>
            <a:off x="2787161" y="1825625"/>
            <a:ext cx="878351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5" name="Title 1">
            <a:extLst>
              <a:ext uri="{FF2B5EF4-FFF2-40B4-BE49-F238E27FC236}">
                <a16:creationId xmlns:a16="http://schemas.microsoft.com/office/drawing/2014/main" id="{0D1D1E65-B67A-4E34-9E31-D4F4689CD258}"/>
              </a:ext>
            </a:extLst>
          </p:cNvPr>
          <p:cNvSpPr>
            <a:spLocks noGrp="1"/>
          </p:cNvSpPr>
          <p:nvPr>
            <p:ph type="ctrTitle"/>
          </p:nvPr>
        </p:nvSpPr>
        <p:spPr>
          <a:xfrm>
            <a:off x="2787161" y="1825625"/>
            <a:ext cx="8883162" cy="2962506"/>
          </a:xfrm>
        </p:spPr>
        <p:txBody>
          <a:bodyPr>
            <a:normAutofit/>
          </a:bodyPr>
          <a:lstStyle/>
          <a:p>
            <a:r>
              <a:rPr lang="en-US" altLang="en-US" b="1" dirty="0">
                <a:latin typeface="+mn-lt"/>
              </a:rPr>
              <a:t>IZMENE I DOPUNE </a:t>
            </a:r>
            <a:br>
              <a:rPr lang="en-US" altLang="en-US" b="1" dirty="0">
                <a:latin typeface="+mn-lt"/>
              </a:rPr>
            </a:br>
            <a:r>
              <a:rPr lang="en-US" altLang="en-US" b="1" dirty="0">
                <a:latin typeface="+mn-lt"/>
              </a:rPr>
              <a:t>PRAVILA I PROPOZICIJA </a:t>
            </a:r>
            <a:br>
              <a:rPr lang="en-US" altLang="en-US" b="1" dirty="0">
                <a:latin typeface="+mn-lt"/>
              </a:rPr>
            </a:br>
            <a:r>
              <a:rPr lang="en-US" altLang="en-US" b="1" dirty="0">
                <a:latin typeface="+mn-lt"/>
              </a:rPr>
              <a:t>2020</a:t>
            </a:r>
            <a:endParaRPr lang="en-US" b="1" dirty="0">
              <a:latin typeface="+mn-lt"/>
            </a:endParaRPr>
          </a:p>
        </p:txBody>
      </p:sp>
    </p:spTree>
    <p:custDataLst>
      <p:tags r:id="rId1"/>
    </p:custDataLst>
    <p:extLst>
      <p:ext uri="{BB962C8B-B14F-4D97-AF65-F5344CB8AC3E}">
        <p14:creationId xmlns:p14="http://schemas.microsoft.com/office/powerpoint/2010/main" val="88608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en-GB" b="1" dirty="0"/>
              <a:t>162.7. POGRE</a:t>
            </a:r>
            <a:r>
              <a:rPr lang="sr-Latn-RS" b="1" dirty="0"/>
              <a:t>ŠAN START</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NISKI START – ukoliko takmičar izgubi kontakt između papučica i jednog ili oba stopala ili ako izgubi kontakt između podloge i jedne ili obe ruke</a:t>
            </a:r>
          </a:p>
          <a:p>
            <a:r>
              <a:rPr lang="sr-Latn-RS" dirty="0"/>
              <a:t>VISOKI START - ukoliko takmičar izgubi kontakt između podloge i jednog ili oba stopala</a:t>
            </a:r>
          </a:p>
          <a:p>
            <a:r>
              <a:rPr lang="sr-Latn-RS" dirty="0"/>
              <a:t>Ukoliko sudije utvrde da je atletičar načinio kretanje pre startnog pištolja i da start nije obustavljen i da se trka završila taj takmičar </a:t>
            </a:r>
            <a:r>
              <a:rPr lang="sr-Latn-RS" b="1" dirty="0">
                <a:solidFill>
                  <a:srgbClr val="FF0000"/>
                </a:solidFill>
              </a:rPr>
              <a:t>ĆE BITI DISKVALIFIKOVAN </a:t>
            </a:r>
            <a:r>
              <a:rPr lang="sr-Latn-RS" dirty="0"/>
              <a:t>zbog pogrešnog starta</a:t>
            </a:r>
            <a:endParaRPr lang="en-GB" dirty="0"/>
          </a:p>
        </p:txBody>
      </p:sp>
    </p:spTree>
    <p:custDataLst>
      <p:tags r:id="rId1"/>
    </p:custDataLst>
    <p:extLst>
      <p:ext uri="{BB962C8B-B14F-4D97-AF65-F5344CB8AC3E}">
        <p14:creationId xmlns:p14="http://schemas.microsoft.com/office/powerpoint/2010/main" val="372595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163.15. (c) – VODA I OSVEŽENJE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U trkama do 10.000 m takmičarima se može obezbediti stanica sa vodom</a:t>
            </a:r>
          </a:p>
          <a:p>
            <a:r>
              <a:rPr lang="sr-Latn-RS" dirty="0"/>
              <a:t>U trkama dužim od 10.000 m takmičarima se mora obezbediti okrepna stanica</a:t>
            </a:r>
          </a:p>
          <a:p>
            <a:r>
              <a:rPr lang="sr-Latn-RS" dirty="0"/>
              <a:t>Takmičari, u bilo kom trenutku tokom trke mogu nositi vodu u ruci ili okačenu za pojas koja nije uzeta sa okrepne stanice. JEDINI USLOV JE DA SE FLAŠICA NOSI OD STARTA TRKE i da nije uzeta tokom trke van okrepne stanice</a:t>
            </a:r>
            <a:endParaRPr lang="en-GB" dirty="0"/>
          </a:p>
        </p:txBody>
      </p:sp>
    </p:spTree>
    <p:custDataLst>
      <p:tags r:id="rId1"/>
    </p:custDataLst>
    <p:extLst>
      <p:ext uri="{BB962C8B-B14F-4D97-AF65-F5344CB8AC3E}">
        <p14:creationId xmlns:p14="http://schemas.microsoft.com/office/powerpoint/2010/main" val="358293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168. TRKE SA PREPONAMA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Takmičar može da pređe preko prepona na bilo koji način koji ne smanjuje visinu pod uslovom da ni jedno drugo pravilo nije prekršeno</a:t>
            </a:r>
          </a:p>
          <a:p>
            <a:r>
              <a:rPr lang="sr-Latn-RS" dirty="0"/>
              <a:t>Takmičar će biti diskvalifikovan ukoliko:</a:t>
            </a:r>
          </a:p>
          <a:p>
            <a:pPr lvl="1"/>
            <a:r>
              <a:rPr lang="sr-Latn-RS" sz="2000" dirty="0"/>
              <a:t>Stopalo ili noga u trenutku prelaska preko prepone prođe ispod vertikalne ravni gornje ivice prepone</a:t>
            </a:r>
          </a:p>
          <a:p>
            <a:pPr lvl="1"/>
            <a:r>
              <a:rPr lang="sr-Latn-RS" sz="2000" dirty="0"/>
              <a:t>Ukoliko pomeri ili obori preponu rukom, telom </a:t>
            </a:r>
            <a:r>
              <a:rPr lang="sr-Latn-RS" sz="2000" b="1" dirty="0"/>
              <a:t>ili gornjom stranom napadne noge.</a:t>
            </a:r>
          </a:p>
          <a:p>
            <a:pPr lvl="1"/>
            <a:r>
              <a:rPr lang="sr-Latn-RS" sz="2000" dirty="0"/>
              <a:t>Ako obori ili pomeri preponu u drugoj stazi pri čemu takva radnja mora da ima uticaja na takmičara u čijoj stazi je prepona pomerena/oborena</a:t>
            </a:r>
          </a:p>
          <a:p>
            <a:pPr lvl="1"/>
            <a:endParaRPr lang="sr-Latn-RS" b="1" dirty="0"/>
          </a:p>
        </p:txBody>
      </p:sp>
    </p:spTree>
    <p:custDataLst>
      <p:tags r:id="rId1"/>
    </p:custDataLst>
    <p:extLst>
      <p:ext uri="{BB962C8B-B14F-4D97-AF65-F5344CB8AC3E}">
        <p14:creationId xmlns:p14="http://schemas.microsoft.com/office/powerpoint/2010/main" val="51463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169. TRKE SA PREPREKAMA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408699" y="1618159"/>
            <a:ext cx="9081481" cy="4349254"/>
          </a:xfrm>
        </p:spPr>
        <p:txBody>
          <a:bodyPr/>
          <a:lstStyle/>
          <a:p>
            <a:r>
              <a:rPr lang="sr-Latn-RS" dirty="0"/>
              <a:t>VISINA PREPREKE ZA SENIORE I STARIJE JUNIORE – 0.914 m</a:t>
            </a:r>
          </a:p>
          <a:p>
            <a:r>
              <a:rPr lang="sr-Latn-RS" b="1" dirty="0">
                <a:solidFill>
                  <a:srgbClr val="FF0000"/>
                </a:solidFill>
              </a:rPr>
              <a:t>VISINA PREPREKE ZA MLAĐE JUNIORE – 0.838 m</a:t>
            </a:r>
            <a:endParaRPr lang="sr-Latn-RS" b="1" dirty="0"/>
          </a:p>
          <a:p>
            <a:r>
              <a:rPr lang="sr-Latn-RS" dirty="0"/>
              <a:t>VISINA PREPREKE U ŽENSKOJ KONKURENCIJI – 0.762 m</a:t>
            </a:r>
          </a:p>
          <a:p>
            <a:endParaRPr lang="sr-Latn-RS" dirty="0"/>
          </a:p>
          <a:p>
            <a:r>
              <a:rPr lang="sr-Latn-RS" sz="3600" i="1" u="sng" dirty="0">
                <a:solidFill>
                  <a:srgbClr val="FF0000"/>
                </a:solidFill>
              </a:rPr>
              <a:t>VAŽI OD 1. APRILA 2020.</a:t>
            </a:r>
            <a:endParaRPr lang="en-GB" sz="3600" i="1" u="sng" dirty="0">
              <a:solidFill>
                <a:srgbClr val="FF0000"/>
              </a:solidFill>
            </a:endParaRPr>
          </a:p>
        </p:txBody>
      </p:sp>
    </p:spTree>
    <p:custDataLst>
      <p:tags r:id="rId1"/>
    </p:custDataLst>
    <p:extLst>
      <p:ext uri="{BB962C8B-B14F-4D97-AF65-F5344CB8AC3E}">
        <p14:creationId xmlns:p14="http://schemas.microsoft.com/office/powerpoint/2010/main" val="37142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180.6. (b) – REDOSLED NASTUPANJA U TEHNIČKIM DISCIPLINAMA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Svi takmičari imaju pravo na 3 serije pri čemu jeredosled nastupanja kao u startnoj listi</a:t>
            </a:r>
          </a:p>
          <a:p>
            <a:pPr marL="0" indent="0">
              <a:buNone/>
            </a:pPr>
            <a:endParaRPr lang="sr-Latn-RS" dirty="0"/>
          </a:p>
          <a:p>
            <a:r>
              <a:rPr lang="sr-Latn-RS" dirty="0"/>
              <a:t>Propozicijama takmičenja se određuje redosled nastupanja u sledeće 3 serije (rotacija može da se vrši u bilo kojoj seriji nakon treće)</a:t>
            </a:r>
            <a:endParaRPr lang="en-GB" dirty="0"/>
          </a:p>
        </p:txBody>
      </p:sp>
    </p:spTree>
    <p:custDataLst>
      <p:tags r:id="rId1"/>
    </p:custDataLst>
    <p:extLst>
      <p:ext uri="{BB962C8B-B14F-4D97-AF65-F5344CB8AC3E}">
        <p14:creationId xmlns:p14="http://schemas.microsoft.com/office/powerpoint/2010/main" val="315537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184 HORIZONTALNI SKOKOVI</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normAutofit/>
          </a:bodyPr>
          <a:lstStyle/>
          <a:p>
            <a:r>
              <a:rPr lang="sr-Latn-RS" sz="2600" dirty="0"/>
              <a:t>Daska sa plastelinom </a:t>
            </a:r>
            <a:r>
              <a:rPr lang="sr-Latn-RS" sz="2600" b="1" dirty="0"/>
              <a:t>MOŽE </a:t>
            </a:r>
            <a:r>
              <a:rPr lang="sr-Latn-RS" sz="2600" dirty="0"/>
              <a:t>da se koristi, a umesto nje može se koristiti daska bez  plastelina koja mora biti u nivou odrazne daske</a:t>
            </a:r>
          </a:p>
          <a:p>
            <a:r>
              <a:rPr lang="sr-Latn-RS" sz="2600" dirty="0"/>
              <a:t>Ukoliko se koristi plastelin, mora da bude pod uglom od 90 stepeni (ranije je bilo 45)</a:t>
            </a:r>
          </a:p>
          <a:p>
            <a:r>
              <a:rPr lang="sr-Latn-RS" sz="2600" dirty="0"/>
              <a:t>Takmičar ne sme ni jednim delom stopala ili obućom da probije vertikalnu ravan koja polazi od linije odraza (pravilo da ne sme da dotakne tlo iza linije odraza ne važi)</a:t>
            </a:r>
          </a:p>
          <a:p>
            <a:r>
              <a:rPr lang="sr-Latn-RS" sz="2600" b="1" dirty="0">
                <a:solidFill>
                  <a:srgbClr val="FF0000"/>
                </a:solidFill>
              </a:rPr>
              <a:t>PRIMENJUJE SE OD 1 NOVEMBRA 2020.</a:t>
            </a:r>
            <a:endParaRPr lang="en-GB" sz="2600" b="1" dirty="0">
              <a:solidFill>
                <a:srgbClr val="FF0000"/>
              </a:solidFill>
            </a:endParaRPr>
          </a:p>
        </p:txBody>
      </p:sp>
    </p:spTree>
    <p:custDataLst>
      <p:tags r:id="rId1"/>
    </p:custDataLst>
    <p:extLst>
      <p:ext uri="{BB962C8B-B14F-4D97-AF65-F5344CB8AC3E}">
        <p14:creationId xmlns:p14="http://schemas.microsoft.com/office/powerpoint/2010/main" val="378244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187. DISIPLINE BACANJA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495549"/>
            <a:ext cx="8877992" cy="3681413"/>
          </a:xfrm>
        </p:spPr>
        <p:txBody>
          <a:bodyPr/>
          <a:lstStyle/>
          <a:p>
            <a:r>
              <a:rPr lang="sr-Latn-RS" dirty="0"/>
              <a:t>Ukoliko Tehnički delegat ne odobri drugačije, svaki takmičar ima pravo da preda smo </a:t>
            </a:r>
            <a:r>
              <a:rPr lang="sr-Latn-RS" b="1" dirty="0"/>
              <a:t>DVE LIČNE SPRAVE</a:t>
            </a:r>
            <a:endParaRPr lang="en-GB" b="1" dirty="0"/>
          </a:p>
        </p:txBody>
      </p:sp>
    </p:spTree>
    <p:custDataLst>
      <p:tags r:id="rId1"/>
    </p:custDataLst>
    <p:extLst>
      <p:ext uri="{BB962C8B-B14F-4D97-AF65-F5344CB8AC3E}">
        <p14:creationId xmlns:p14="http://schemas.microsoft.com/office/powerpoint/2010/main" val="392533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200. VIŠEBOJI i 250. KROS</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Višeboji se izvode u dva 24 h perioda (za višeboje koji su se sprovodili u dva dana)</a:t>
            </a:r>
          </a:p>
          <a:p>
            <a:endParaRPr lang="sr-Latn-RS" dirty="0"/>
          </a:p>
          <a:p>
            <a:r>
              <a:rPr lang="sr-Latn-RS" dirty="0"/>
              <a:t>Za kros trke upotreba startnih boksova nije obavezna – Tehnički delegat donosi odluku</a:t>
            </a:r>
            <a:endParaRPr lang="en-GB" dirty="0"/>
          </a:p>
        </p:txBody>
      </p:sp>
    </p:spTree>
    <p:custDataLst>
      <p:tags r:id="rId1"/>
    </p:custDataLst>
    <p:extLst>
      <p:ext uri="{BB962C8B-B14F-4D97-AF65-F5344CB8AC3E}">
        <p14:creationId xmlns:p14="http://schemas.microsoft.com/office/powerpoint/2010/main" val="255708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1657004" y="2766536"/>
            <a:ext cx="8877992" cy="1324928"/>
          </a:xfrm>
        </p:spPr>
        <p:txBody>
          <a:bodyPr/>
          <a:lstStyle/>
          <a:p>
            <a:pPr algn="ctr"/>
            <a:r>
              <a:rPr lang="sr-Latn-RS" b="1" dirty="0"/>
              <a:t>251. PLANINSKE TRKE</a:t>
            </a:r>
            <a:endParaRPr lang="en-GB" b="1" dirty="0"/>
          </a:p>
        </p:txBody>
      </p:sp>
    </p:spTree>
    <p:custDataLst>
      <p:tags r:id="rId1"/>
    </p:custDataLst>
    <p:extLst>
      <p:ext uri="{BB962C8B-B14F-4D97-AF65-F5344CB8AC3E}">
        <p14:creationId xmlns:p14="http://schemas.microsoft.com/office/powerpoint/2010/main" val="231188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180.17. VREME ZA POKUŠAJ</a:t>
            </a:r>
            <a:endParaRPr lang="en-GB" b="1" dirty="0"/>
          </a:p>
        </p:txBody>
      </p:sp>
      <p:graphicFrame>
        <p:nvGraphicFramePr>
          <p:cNvPr id="4" name="Table 4">
            <a:extLst>
              <a:ext uri="{FF2B5EF4-FFF2-40B4-BE49-F238E27FC236}">
                <a16:creationId xmlns:a16="http://schemas.microsoft.com/office/drawing/2014/main" id="{A641D540-0680-4007-A018-1307984B74ED}"/>
              </a:ext>
            </a:extLst>
          </p:cNvPr>
          <p:cNvGraphicFramePr>
            <a:graphicFrameLocks noGrp="1"/>
          </p:cNvGraphicFramePr>
          <p:nvPr>
            <p:ph idx="1"/>
            <p:extLst>
              <p:ext uri="{D42A27DB-BD31-4B8C-83A1-F6EECF244321}">
                <p14:modId xmlns:p14="http://schemas.microsoft.com/office/powerpoint/2010/main" val="1009874441"/>
              </p:ext>
            </p:extLst>
          </p:nvPr>
        </p:nvGraphicFramePr>
        <p:xfrm>
          <a:off x="775508" y="1907222"/>
          <a:ext cx="5166013" cy="3414395"/>
        </p:xfrm>
        <a:graphic>
          <a:graphicData uri="http://schemas.openxmlformats.org/drawingml/2006/table">
            <a:tbl>
              <a:tblPr firstRow="1" bandRow="1">
                <a:tableStyleId>{5C22544A-7EE6-4342-B048-85BDC9FD1C3A}</a:tableStyleId>
              </a:tblPr>
              <a:tblGrid>
                <a:gridCol w="1679863">
                  <a:extLst>
                    <a:ext uri="{9D8B030D-6E8A-4147-A177-3AD203B41FA5}">
                      <a16:colId xmlns:a16="http://schemas.microsoft.com/office/drawing/2014/main" val="1413795619"/>
                    </a:ext>
                  </a:extLst>
                </a:gridCol>
                <a:gridCol w="906954">
                  <a:extLst>
                    <a:ext uri="{9D8B030D-6E8A-4147-A177-3AD203B41FA5}">
                      <a16:colId xmlns:a16="http://schemas.microsoft.com/office/drawing/2014/main" val="2280205346"/>
                    </a:ext>
                  </a:extLst>
                </a:gridCol>
                <a:gridCol w="1190625">
                  <a:extLst>
                    <a:ext uri="{9D8B030D-6E8A-4147-A177-3AD203B41FA5}">
                      <a16:colId xmlns:a16="http://schemas.microsoft.com/office/drawing/2014/main" val="1511297457"/>
                    </a:ext>
                  </a:extLst>
                </a:gridCol>
                <a:gridCol w="1388571">
                  <a:extLst>
                    <a:ext uri="{9D8B030D-6E8A-4147-A177-3AD203B41FA5}">
                      <a16:colId xmlns:a16="http://schemas.microsoft.com/office/drawing/2014/main" val="2742222410"/>
                    </a:ext>
                  </a:extLst>
                </a:gridCol>
              </a:tblGrid>
              <a:tr h="370840">
                <a:tc gridSpan="4">
                  <a:txBody>
                    <a:bodyPr/>
                    <a:lstStyle/>
                    <a:p>
                      <a:pPr algn="ctr"/>
                      <a:r>
                        <a:rPr lang="sr-Latn-RS" dirty="0"/>
                        <a:t>POJEDINAČNE DISCIPLINE</a:t>
                      </a:r>
                      <a:endParaRPr lang="en-GB" dirty="0"/>
                    </a:p>
                  </a:txBody>
                  <a:tcPr anchor="ctr"/>
                </a:tc>
                <a:tc hMerge="1">
                  <a:txBody>
                    <a:bodyPr/>
                    <a:lstStyle/>
                    <a:p>
                      <a:pPr algn="ctr"/>
                      <a:endParaRPr lang="en-GB" dirty="0"/>
                    </a:p>
                  </a:txBody>
                  <a:tcPr anchor="ctr"/>
                </a:tc>
                <a:tc hMerge="1">
                  <a:txBody>
                    <a:bodyPr/>
                    <a:lstStyle/>
                    <a:p>
                      <a:pPr algn="ctr"/>
                      <a:endParaRPr lang="en-GB" dirty="0"/>
                    </a:p>
                  </a:txBody>
                  <a:tcPr anchor="ctr"/>
                </a:tc>
                <a:tc hMerge="1">
                  <a:txBody>
                    <a:bodyPr/>
                    <a:lstStyle/>
                    <a:p>
                      <a:pPr algn="ctr"/>
                      <a:endParaRPr lang="en-GB" dirty="0"/>
                    </a:p>
                  </a:txBody>
                  <a:tcPr anchor="ctr"/>
                </a:tc>
                <a:extLst>
                  <a:ext uri="{0D108BD9-81ED-4DB2-BD59-A6C34878D82A}">
                    <a16:rowId xmlns:a16="http://schemas.microsoft.com/office/drawing/2014/main" val="1911425037"/>
                  </a:ext>
                </a:extLst>
              </a:tr>
              <a:tr h="370840">
                <a:tc>
                  <a:txBody>
                    <a:bodyPr/>
                    <a:lstStyle/>
                    <a:p>
                      <a:pPr algn="ctr"/>
                      <a:r>
                        <a:rPr lang="sr-Latn-RS" dirty="0"/>
                        <a:t>Br. takmičara u takmičenju</a:t>
                      </a:r>
                      <a:endParaRPr lang="en-GB" dirty="0"/>
                    </a:p>
                  </a:txBody>
                  <a:tcPr anchor="ctr"/>
                </a:tc>
                <a:tc>
                  <a:txBody>
                    <a:bodyPr/>
                    <a:lstStyle/>
                    <a:p>
                      <a:pPr algn="ctr"/>
                      <a:r>
                        <a:rPr lang="sr-Latn-RS" dirty="0"/>
                        <a:t>SKOK UVIS</a:t>
                      </a:r>
                      <a:endParaRPr lang="en-GB" dirty="0"/>
                    </a:p>
                  </a:txBody>
                  <a:tcPr anchor="ctr"/>
                </a:tc>
                <a:tc>
                  <a:txBody>
                    <a:bodyPr/>
                    <a:lstStyle/>
                    <a:p>
                      <a:pPr algn="ctr"/>
                      <a:r>
                        <a:rPr lang="sr-Latn-RS" dirty="0"/>
                        <a:t>SKOK MOTKOM</a:t>
                      </a:r>
                      <a:endParaRPr lang="en-GB" dirty="0"/>
                    </a:p>
                  </a:txBody>
                  <a:tcPr anchor="ctr"/>
                </a:tc>
                <a:tc>
                  <a:txBody>
                    <a:bodyPr/>
                    <a:lstStyle/>
                    <a:p>
                      <a:pPr algn="ctr"/>
                      <a:r>
                        <a:rPr lang="sr-Latn-RS" dirty="0"/>
                        <a:t>OSTALE TEH. </a:t>
                      </a:r>
                    </a:p>
                    <a:p>
                      <a:pPr algn="ctr"/>
                      <a:r>
                        <a:rPr lang="sr-Latn-RS" dirty="0"/>
                        <a:t>DISCIPLINE</a:t>
                      </a:r>
                      <a:endParaRPr lang="en-GB" dirty="0"/>
                    </a:p>
                  </a:txBody>
                  <a:tcPr anchor="ctr"/>
                </a:tc>
                <a:extLst>
                  <a:ext uri="{0D108BD9-81ED-4DB2-BD59-A6C34878D82A}">
                    <a16:rowId xmlns:a16="http://schemas.microsoft.com/office/drawing/2014/main" val="1859809382"/>
                  </a:ext>
                </a:extLst>
              </a:tr>
              <a:tr h="370840">
                <a:tc>
                  <a:txBody>
                    <a:bodyPr/>
                    <a:lstStyle/>
                    <a:p>
                      <a:pPr algn="ctr"/>
                      <a:r>
                        <a:rPr lang="sr-Latn-RS" dirty="0"/>
                        <a:t>Više od 3 ili </a:t>
                      </a:r>
                      <a:r>
                        <a:rPr lang="sr-Latn-RS" i="1" u="sng" dirty="0"/>
                        <a:t>prvi pokušaj u takmičenju</a:t>
                      </a:r>
                      <a:endParaRPr lang="en-GB" i="1" u="sng" dirty="0"/>
                    </a:p>
                  </a:txBody>
                  <a:tcPr anchor="ctr"/>
                </a:tc>
                <a:tc>
                  <a:txBody>
                    <a:bodyPr/>
                    <a:lstStyle/>
                    <a:p>
                      <a:pPr algn="ctr"/>
                      <a:r>
                        <a:rPr lang="sr-Latn-RS" sz="2400" b="1" dirty="0">
                          <a:solidFill>
                            <a:srgbClr val="FF0000"/>
                          </a:solidFill>
                        </a:rPr>
                        <a:t>1 min</a:t>
                      </a:r>
                      <a:endParaRPr lang="en-GB" sz="2400" b="1" dirty="0">
                        <a:solidFill>
                          <a:srgbClr val="FF0000"/>
                        </a:solidFill>
                      </a:endParaRPr>
                    </a:p>
                  </a:txBody>
                  <a:tcPr anchor="ctr"/>
                </a:tc>
                <a:tc>
                  <a:txBody>
                    <a:bodyPr/>
                    <a:lstStyle/>
                    <a:p>
                      <a:pPr algn="ctr"/>
                      <a:r>
                        <a:rPr lang="sr-Latn-RS" sz="2400" b="1" dirty="0">
                          <a:solidFill>
                            <a:srgbClr val="FF0000"/>
                          </a:solidFill>
                        </a:rPr>
                        <a:t>1 min</a:t>
                      </a:r>
                      <a:endParaRPr lang="en-GB" sz="2400" b="1" dirty="0">
                        <a:solidFill>
                          <a:srgbClr val="FF0000"/>
                        </a:solidFill>
                      </a:endParaRPr>
                    </a:p>
                  </a:txBody>
                  <a:tcPr anchor="ctr"/>
                </a:tc>
                <a:tc>
                  <a:txBody>
                    <a:bodyPr/>
                    <a:lstStyle/>
                    <a:p>
                      <a:pPr algn="ctr"/>
                      <a:r>
                        <a:rPr lang="sr-Latn-RS" sz="2400" b="1" dirty="0">
                          <a:solidFill>
                            <a:srgbClr val="FF0000"/>
                          </a:solidFill>
                        </a:rPr>
                        <a:t>1 min</a:t>
                      </a:r>
                      <a:endParaRPr lang="en-GB" sz="2400" b="1" dirty="0">
                        <a:solidFill>
                          <a:srgbClr val="FF0000"/>
                        </a:solidFill>
                      </a:endParaRPr>
                    </a:p>
                  </a:txBody>
                  <a:tcPr anchor="ctr"/>
                </a:tc>
                <a:extLst>
                  <a:ext uri="{0D108BD9-81ED-4DB2-BD59-A6C34878D82A}">
                    <a16:rowId xmlns:a16="http://schemas.microsoft.com/office/drawing/2014/main" val="1091836776"/>
                  </a:ext>
                </a:extLst>
              </a:tr>
              <a:tr h="478155">
                <a:tc>
                  <a:txBody>
                    <a:bodyPr/>
                    <a:lstStyle/>
                    <a:p>
                      <a:pPr algn="ctr"/>
                      <a:r>
                        <a:rPr lang="sr-Latn-RS" dirty="0"/>
                        <a:t>2 ili 3</a:t>
                      </a:r>
                      <a:endParaRPr lang="en-GB" dirty="0"/>
                    </a:p>
                  </a:txBody>
                  <a:tcPr anchor="ctr"/>
                </a:tc>
                <a:tc>
                  <a:txBody>
                    <a:bodyPr/>
                    <a:lstStyle/>
                    <a:p>
                      <a:pPr algn="ctr"/>
                      <a:r>
                        <a:rPr lang="sr-Latn-RS" dirty="0"/>
                        <a:t>1.5 min</a:t>
                      </a:r>
                      <a:endParaRPr lang="en-GB" dirty="0"/>
                    </a:p>
                  </a:txBody>
                  <a:tcPr anchor="ctr"/>
                </a:tc>
                <a:tc>
                  <a:txBody>
                    <a:bodyPr/>
                    <a:lstStyle/>
                    <a:p>
                      <a:pPr algn="ctr"/>
                      <a:r>
                        <a:rPr lang="sr-Latn-RS" dirty="0"/>
                        <a:t>2 min</a:t>
                      </a:r>
                      <a:endParaRPr lang="en-GB" dirty="0"/>
                    </a:p>
                  </a:txBody>
                  <a:tcPr anchor="ctr"/>
                </a:tc>
                <a:tc>
                  <a:txBody>
                    <a:bodyPr/>
                    <a:lstStyle/>
                    <a:p>
                      <a:pPr algn="ctr"/>
                      <a:r>
                        <a:rPr lang="sr-Latn-RS" dirty="0"/>
                        <a:t>1 min</a:t>
                      </a:r>
                      <a:endParaRPr lang="en-GB" dirty="0"/>
                    </a:p>
                  </a:txBody>
                  <a:tcPr anchor="ctr"/>
                </a:tc>
                <a:extLst>
                  <a:ext uri="{0D108BD9-81ED-4DB2-BD59-A6C34878D82A}">
                    <a16:rowId xmlns:a16="http://schemas.microsoft.com/office/drawing/2014/main" val="1084197643"/>
                  </a:ext>
                </a:extLst>
              </a:tr>
              <a:tr h="370840">
                <a:tc>
                  <a:txBody>
                    <a:bodyPr/>
                    <a:lstStyle/>
                    <a:p>
                      <a:pPr algn="ctr"/>
                      <a:r>
                        <a:rPr lang="sr-Latn-RS" dirty="0"/>
                        <a:t>1</a:t>
                      </a:r>
                      <a:endParaRPr lang="en-GB" dirty="0"/>
                    </a:p>
                  </a:txBody>
                  <a:tcPr anchor="ctr"/>
                </a:tc>
                <a:tc>
                  <a:txBody>
                    <a:bodyPr/>
                    <a:lstStyle/>
                    <a:p>
                      <a:pPr algn="ctr"/>
                      <a:r>
                        <a:rPr lang="sr-Latn-RS" dirty="0"/>
                        <a:t>3 min</a:t>
                      </a:r>
                      <a:endParaRPr lang="en-GB" dirty="0"/>
                    </a:p>
                  </a:txBody>
                  <a:tcPr anchor="ctr"/>
                </a:tc>
                <a:tc>
                  <a:txBody>
                    <a:bodyPr/>
                    <a:lstStyle/>
                    <a:p>
                      <a:pPr algn="ctr"/>
                      <a:r>
                        <a:rPr lang="sr-Latn-RS" dirty="0"/>
                        <a:t>5 min</a:t>
                      </a:r>
                      <a:endParaRPr lang="en-GB" dirty="0"/>
                    </a:p>
                  </a:txBody>
                  <a:tcPr anchor="ctr"/>
                </a:tc>
                <a:tc>
                  <a:txBody>
                    <a:bodyPr/>
                    <a:lstStyle/>
                    <a:p>
                      <a:pPr algn="ctr"/>
                      <a:r>
                        <a:rPr lang="sr-Latn-RS" dirty="0"/>
                        <a:t>-</a:t>
                      </a:r>
                      <a:endParaRPr lang="en-GB" dirty="0"/>
                    </a:p>
                  </a:txBody>
                  <a:tcPr anchor="ctr"/>
                </a:tc>
                <a:extLst>
                  <a:ext uri="{0D108BD9-81ED-4DB2-BD59-A6C34878D82A}">
                    <a16:rowId xmlns:a16="http://schemas.microsoft.com/office/drawing/2014/main" val="3022384836"/>
                  </a:ext>
                </a:extLst>
              </a:tr>
              <a:tr h="370840">
                <a:tc>
                  <a:txBody>
                    <a:bodyPr/>
                    <a:lstStyle/>
                    <a:p>
                      <a:pPr algn="ctr"/>
                      <a:r>
                        <a:rPr lang="sr-Latn-RS" dirty="0"/>
                        <a:t>Uzastopni pokušaj</a:t>
                      </a:r>
                      <a:endParaRPr lang="en-GB" dirty="0"/>
                    </a:p>
                  </a:txBody>
                  <a:tcPr anchor="ctr"/>
                </a:tc>
                <a:tc>
                  <a:txBody>
                    <a:bodyPr/>
                    <a:lstStyle/>
                    <a:p>
                      <a:pPr algn="ctr"/>
                      <a:r>
                        <a:rPr lang="sr-Latn-RS" dirty="0"/>
                        <a:t>2 min</a:t>
                      </a:r>
                      <a:endParaRPr lang="en-GB" dirty="0"/>
                    </a:p>
                  </a:txBody>
                  <a:tcPr anchor="ctr"/>
                </a:tc>
                <a:tc>
                  <a:txBody>
                    <a:bodyPr/>
                    <a:lstStyle/>
                    <a:p>
                      <a:pPr algn="ctr"/>
                      <a:r>
                        <a:rPr lang="sr-Latn-RS" dirty="0"/>
                        <a:t>3 min</a:t>
                      </a:r>
                      <a:endParaRPr lang="en-GB" dirty="0"/>
                    </a:p>
                  </a:txBody>
                  <a:tcPr anchor="ctr"/>
                </a:tc>
                <a:tc>
                  <a:txBody>
                    <a:bodyPr/>
                    <a:lstStyle/>
                    <a:p>
                      <a:pPr algn="ctr"/>
                      <a:r>
                        <a:rPr lang="sr-Latn-RS" dirty="0"/>
                        <a:t>2 min</a:t>
                      </a:r>
                      <a:endParaRPr lang="en-GB" dirty="0"/>
                    </a:p>
                  </a:txBody>
                  <a:tcPr anchor="ctr"/>
                </a:tc>
                <a:extLst>
                  <a:ext uri="{0D108BD9-81ED-4DB2-BD59-A6C34878D82A}">
                    <a16:rowId xmlns:a16="http://schemas.microsoft.com/office/drawing/2014/main" val="4041073291"/>
                  </a:ext>
                </a:extLst>
              </a:tr>
            </a:tbl>
          </a:graphicData>
        </a:graphic>
      </p:graphicFrame>
      <p:graphicFrame>
        <p:nvGraphicFramePr>
          <p:cNvPr id="6" name="Table 4">
            <a:extLst>
              <a:ext uri="{FF2B5EF4-FFF2-40B4-BE49-F238E27FC236}">
                <a16:creationId xmlns:a16="http://schemas.microsoft.com/office/drawing/2014/main" id="{CE714651-9289-4269-9CE0-B7FC45964381}"/>
              </a:ext>
            </a:extLst>
          </p:cNvPr>
          <p:cNvGraphicFramePr>
            <a:graphicFrameLocks/>
          </p:cNvGraphicFramePr>
          <p:nvPr>
            <p:extLst>
              <p:ext uri="{D42A27DB-BD31-4B8C-83A1-F6EECF244321}">
                <p14:modId xmlns:p14="http://schemas.microsoft.com/office/powerpoint/2010/main" val="3376705186"/>
              </p:ext>
            </p:extLst>
          </p:nvPr>
        </p:nvGraphicFramePr>
        <p:xfrm>
          <a:off x="6222423" y="1907222"/>
          <a:ext cx="5166013" cy="3414395"/>
        </p:xfrm>
        <a:graphic>
          <a:graphicData uri="http://schemas.openxmlformats.org/drawingml/2006/table">
            <a:tbl>
              <a:tblPr firstRow="1" bandRow="1">
                <a:tableStyleId>{5C22544A-7EE6-4342-B048-85BDC9FD1C3A}</a:tableStyleId>
              </a:tblPr>
              <a:tblGrid>
                <a:gridCol w="1679863">
                  <a:extLst>
                    <a:ext uri="{9D8B030D-6E8A-4147-A177-3AD203B41FA5}">
                      <a16:colId xmlns:a16="http://schemas.microsoft.com/office/drawing/2014/main" val="1413795619"/>
                    </a:ext>
                  </a:extLst>
                </a:gridCol>
                <a:gridCol w="906954">
                  <a:extLst>
                    <a:ext uri="{9D8B030D-6E8A-4147-A177-3AD203B41FA5}">
                      <a16:colId xmlns:a16="http://schemas.microsoft.com/office/drawing/2014/main" val="2280205346"/>
                    </a:ext>
                  </a:extLst>
                </a:gridCol>
                <a:gridCol w="1190625">
                  <a:extLst>
                    <a:ext uri="{9D8B030D-6E8A-4147-A177-3AD203B41FA5}">
                      <a16:colId xmlns:a16="http://schemas.microsoft.com/office/drawing/2014/main" val="1511297457"/>
                    </a:ext>
                  </a:extLst>
                </a:gridCol>
                <a:gridCol w="1388571">
                  <a:extLst>
                    <a:ext uri="{9D8B030D-6E8A-4147-A177-3AD203B41FA5}">
                      <a16:colId xmlns:a16="http://schemas.microsoft.com/office/drawing/2014/main" val="2742222410"/>
                    </a:ext>
                  </a:extLst>
                </a:gridCol>
              </a:tblGrid>
              <a:tr h="370840">
                <a:tc gridSpan="4">
                  <a:txBody>
                    <a:bodyPr/>
                    <a:lstStyle/>
                    <a:p>
                      <a:pPr algn="ctr"/>
                      <a:r>
                        <a:rPr lang="sr-Latn-RS" dirty="0"/>
                        <a:t>VIŠEBOJI</a:t>
                      </a:r>
                      <a:endParaRPr lang="en-GB" dirty="0"/>
                    </a:p>
                  </a:txBody>
                  <a:tcPr anchor="ctr"/>
                </a:tc>
                <a:tc hMerge="1">
                  <a:txBody>
                    <a:bodyPr/>
                    <a:lstStyle/>
                    <a:p>
                      <a:pPr algn="ctr"/>
                      <a:endParaRPr lang="en-GB" dirty="0"/>
                    </a:p>
                  </a:txBody>
                  <a:tcPr anchor="ctr"/>
                </a:tc>
                <a:tc hMerge="1">
                  <a:txBody>
                    <a:bodyPr/>
                    <a:lstStyle/>
                    <a:p>
                      <a:pPr algn="ctr"/>
                      <a:endParaRPr lang="en-GB" dirty="0"/>
                    </a:p>
                  </a:txBody>
                  <a:tcPr anchor="ctr"/>
                </a:tc>
                <a:tc hMerge="1">
                  <a:txBody>
                    <a:bodyPr/>
                    <a:lstStyle/>
                    <a:p>
                      <a:pPr algn="ctr"/>
                      <a:endParaRPr lang="en-GB" dirty="0"/>
                    </a:p>
                  </a:txBody>
                  <a:tcPr anchor="ctr"/>
                </a:tc>
                <a:extLst>
                  <a:ext uri="{0D108BD9-81ED-4DB2-BD59-A6C34878D82A}">
                    <a16:rowId xmlns:a16="http://schemas.microsoft.com/office/drawing/2014/main" val="1831296279"/>
                  </a:ext>
                </a:extLst>
              </a:tr>
              <a:tr h="370840">
                <a:tc>
                  <a:txBody>
                    <a:bodyPr/>
                    <a:lstStyle/>
                    <a:p>
                      <a:pPr algn="ctr"/>
                      <a:r>
                        <a:rPr lang="sr-Latn-RS" dirty="0"/>
                        <a:t>Br. takmičara u takmičenju</a:t>
                      </a:r>
                      <a:endParaRPr lang="en-GB" dirty="0"/>
                    </a:p>
                  </a:txBody>
                  <a:tcPr anchor="ctr"/>
                </a:tc>
                <a:tc>
                  <a:txBody>
                    <a:bodyPr/>
                    <a:lstStyle/>
                    <a:p>
                      <a:pPr algn="ctr"/>
                      <a:r>
                        <a:rPr lang="sr-Latn-RS" dirty="0"/>
                        <a:t>SKOK UVIS</a:t>
                      </a:r>
                      <a:endParaRPr lang="en-GB" dirty="0"/>
                    </a:p>
                  </a:txBody>
                  <a:tcPr anchor="ctr"/>
                </a:tc>
                <a:tc>
                  <a:txBody>
                    <a:bodyPr/>
                    <a:lstStyle/>
                    <a:p>
                      <a:pPr algn="ctr"/>
                      <a:r>
                        <a:rPr lang="sr-Latn-RS" dirty="0"/>
                        <a:t>SKOK MOTKOM</a:t>
                      </a:r>
                      <a:endParaRPr lang="en-GB" dirty="0"/>
                    </a:p>
                  </a:txBody>
                  <a:tcPr anchor="ctr"/>
                </a:tc>
                <a:tc>
                  <a:txBody>
                    <a:bodyPr/>
                    <a:lstStyle/>
                    <a:p>
                      <a:pPr algn="ctr"/>
                      <a:r>
                        <a:rPr lang="sr-Latn-RS" dirty="0"/>
                        <a:t>OSTALE TEH. </a:t>
                      </a:r>
                    </a:p>
                    <a:p>
                      <a:pPr algn="ctr"/>
                      <a:r>
                        <a:rPr lang="sr-Latn-RS" dirty="0"/>
                        <a:t>DISCIPLINE</a:t>
                      </a:r>
                      <a:endParaRPr lang="en-GB" dirty="0"/>
                    </a:p>
                  </a:txBody>
                  <a:tcPr anchor="ctr"/>
                </a:tc>
                <a:extLst>
                  <a:ext uri="{0D108BD9-81ED-4DB2-BD59-A6C34878D82A}">
                    <a16:rowId xmlns:a16="http://schemas.microsoft.com/office/drawing/2014/main" val="1859809382"/>
                  </a:ext>
                </a:extLst>
              </a:tr>
              <a:tr h="370840">
                <a:tc>
                  <a:txBody>
                    <a:bodyPr/>
                    <a:lstStyle/>
                    <a:p>
                      <a:pPr algn="ctr"/>
                      <a:r>
                        <a:rPr lang="sr-Latn-RS" dirty="0"/>
                        <a:t>Više od 3 ili </a:t>
                      </a:r>
                      <a:r>
                        <a:rPr lang="sr-Latn-RS" i="1" u="sng" dirty="0"/>
                        <a:t>prvi pokušaj u takmičenju</a:t>
                      </a:r>
                      <a:endParaRPr lang="en-GB" i="1" u="sng" dirty="0"/>
                    </a:p>
                  </a:txBody>
                  <a:tcPr anchor="ctr"/>
                </a:tc>
                <a:tc>
                  <a:txBody>
                    <a:bodyPr/>
                    <a:lstStyle/>
                    <a:p>
                      <a:pPr algn="ctr"/>
                      <a:r>
                        <a:rPr lang="sr-Latn-RS" sz="2400" b="1" dirty="0">
                          <a:solidFill>
                            <a:srgbClr val="FF0000"/>
                          </a:solidFill>
                        </a:rPr>
                        <a:t>1 min</a:t>
                      </a:r>
                      <a:endParaRPr lang="en-GB" sz="2400" b="1" dirty="0">
                        <a:solidFill>
                          <a:srgbClr val="FF0000"/>
                        </a:solidFill>
                      </a:endParaRPr>
                    </a:p>
                  </a:txBody>
                  <a:tcPr anchor="ctr"/>
                </a:tc>
                <a:tc>
                  <a:txBody>
                    <a:bodyPr/>
                    <a:lstStyle/>
                    <a:p>
                      <a:pPr algn="ctr"/>
                      <a:r>
                        <a:rPr lang="sr-Latn-RS" sz="2400" b="1" dirty="0">
                          <a:solidFill>
                            <a:srgbClr val="FF0000"/>
                          </a:solidFill>
                        </a:rPr>
                        <a:t>1 min</a:t>
                      </a:r>
                      <a:endParaRPr lang="en-GB" sz="2400" b="1" dirty="0">
                        <a:solidFill>
                          <a:srgbClr val="FF0000"/>
                        </a:solidFill>
                      </a:endParaRPr>
                    </a:p>
                  </a:txBody>
                  <a:tcPr anchor="ctr"/>
                </a:tc>
                <a:tc>
                  <a:txBody>
                    <a:bodyPr/>
                    <a:lstStyle/>
                    <a:p>
                      <a:pPr algn="ctr"/>
                      <a:r>
                        <a:rPr lang="sr-Latn-RS" sz="2400" b="1" dirty="0">
                          <a:solidFill>
                            <a:srgbClr val="FF0000"/>
                          </a:solidFill>
                        </a:rPr>
                        <a:t>1 min</a:t>
                      </a:r>
                      <a:endParaRPr lang="en-GB" sz="2400" b="1" dirty="0">
                        <a:solidFill>
                          <a:srgbClr val="FF0000"/>
                        </a:solidFill>
                      </a:endParaRPr>
                    </a:p>
                  </a:txBody>
                  <a:tcPr anchor="ctr"/>
                </a:tc>
                <a:extLst>
                  <a:ext uri="{0D108BD9-81ED-4DB2-BD59-A6C34878D82A}">
                    <a16:rowId xmlns:a16="http://schemas.microsoft.com/office/drawing/2014/main" val="1091836776"/>
                  </a:ext>
                </a:extLst>
              </a:tr>
              <a:tr h="478155">
                <a:tc>
                  <a:txBody>
                    <a:bodyPr/>
                    <a:lstStyle/>
                    <a:p>
                      <a:pPr algn="ctr"/>
                      <a:r>
                        <a:rPr lang="sr-Latn-RS" dirty="0"/>
                        <a:t>2 ili 3</a:t>
                      </a:r>
                      <a:endParaRPr lang="en-GB" dirty="0"/>
                    </a:p>
                  </a:txBody>
                  <a:tcPr anchor="ctr"/>
                </a:tc>
                <a:tc>
                  <a:txBody>
                    <a:bodyPr/>
                    <a:lstStyle/>
                    <a:p>
                      <a:pPr algn="ctr"/>
                      <a:r>
                        <a:rPr lang="sr-Latn-RS" dirty="0"/>
                        <a:t>1.5 min</a:t>
                      </a:r>
                      <a:endParaRPr lang="en-GB" dirty="0"/>
                    </a:p>
                  </a:txBody>
                  <a:tcPr anchor="ctr"/>
                </a:tc>
                <a:tc>
                  <a:txBody>
                    <a:bodyPr/>
                    <a:lstStyle/>
                    <a:p>
                      <a:pPr algn="ctr"/>
                      <a:r>
                        <a:rPr lang="sr-Latn-RS" dirty="0"/>
                        <a:t>2 min</a:t>
                      </a:r>
                      <a:endParaRPr lang="en-GB" dirty="0"/>
                    </a:p>
                  </a:txBody>
                  <a:tcPr anchor="ctr"/>
                </a:tc>
                <a:tc>
                  <a:txBody>
                    <a:bodyPr/>
                    <a:lstStyle/>
                    <a:p>
                      <a:pPr algn="ctr"/>
                      <a:r>
                        <a:rPr lang="sr-Latn-RS" dirty="0"/>
                        <a:t>1 min</a:t>
                      </a:r>
                      <a:endParaRPr lang="en-GB" dirty="0"/>
                    </a:p>
                  </a:txBody>
                  <a:tcPr anchor="ctr"/>
                </a:tc>
                <a:extLst>
                  <a:ext uri="{0D108BD9-81ED-4DB2-BD59-A6C34878D82A}">
                    <a16:rowId xmlns:a16="http://schemas.microsoft.com/office/drawing/2014/main" val="1084197643"/>
                  </a:ext>
                </a:extLst>
              </a:tr>
              <a:tr h="370840">
                <a:tc>
                  <a:txBody>
                    <a:bodyPr/>
                    <a:lstStyle/>
                    <a:p>
                      <a:pPr algn="ctr"/>
                      <a:r>
                        <a:rPr lang="sr-Latn-RS" dirty="0"/>
                        <a:t>1</a:t>
                      </a:r>
                      <a:endParaRPr lang="en-GB" dirty="0"/>
                    </a:p>
                  </a:txBody>
                  <a:tcPr anchor="ctr"/>
                </a:tc>
                <a:tc>
                  <a:txBody>
                    <a:bodyPr/>
                    <a:lstStyle/>
                    <a:p>
                      <a:pPr algn="ctr"/>
                      <a:r>
                        <a:rPr lang="sr-Latn-RS" dirty="0"/>
                        <a:t>2 min</a:t>
                      </a:r>
                      <a:endParaRPr lang="en-GB" dirty="0"/>
                    </a:p>
                  </a:txBody>
                  <a:tcPr anchor="ctr"/>
                </a:tc>
                <a:tc>
                  <a:txBody>
                    <a:bodyPr/>
                    <a:lstStyle/>
                    <a:p>
                      <a:pPr algn="ctr"/>
                      <a:r>
                        <a:rPr lang="sr-Latn-RS" dirty="0"/>
                        <a:t>3 min</a:t>
                      </a:r>
                      <a:endParaRPr lang="en-GB" dirty="0"/>
                    </a:p>
                  </a:txBody>
                  <a:tcPr anchor="ctr"/>
                </a:tc>
                <a:tc>
                  <a:txBody>
                    <a:bodyPr/>
                    <a:lstStyle/>
                    <a:p>
                      <a:pPr algn="ctr"/>
                      <a:r>
                        <a:rPr lang="sr-Latn-RS" dirty="0"/>
                        <a:t>-</a:t>
                      </a:r>
                      <a:endParaRPr lang="en-GB" dirty="0"/>
                    </a:p>
                  </a:txBody>
                  <a:tcPr anchor="ctr"/>
                </a:tc>
                <a:extLst>
                  <a:ext uri="{0D108BD9-81ED-4DB2-BD59-A6C34878D82A}">
                    <a16:rowId xmlns:a16="http://schemas.microsoft.com/office/drawing/2014/main" val="3022384836"/>
                  </a:ext>
                </a:extLst>
              </a:tr>
              <a:tr h="370840">
                <a:tc>
                  <a:txBody>
                    <a:bodyPr/>
                    <a:lstStyle/>
                    <a:p>
                      <a:pPr algn="ctr"/>
                      <a:r>
                        <a:rPr lang="sr-Latn-RS" dirty="0"/>
                        <a:t>Uzastopni pokušaj</a:t>
                      </a:r>
                      <a:endParaRPr lang="en-GB" dirty="0"/>
                    </a:p>
                  </a:txBody>
                  <a:tcPr anchor="ctr"/>
                </a:tc>
                <a:tc>
                  <a:txBody>
                    <a:bodyPr/>
                    <a:lstStyle/>
                    <a:p>
                      <a:pPr algn="ctr"/>
                      <a:r>
                        <a:rPr lang="sr-Latn-RS" dirty="0"/>
                        <a:t>2 min</a:t>
                      </a:r>
                      <a:endParaRPr lang="en-GB" dirty="0"/>
                    </a:p>
                  </a:txBody>
                  <a:tcPr anchor="ctr"/>
                </a:tc>
                <a:tc>
                  <a:txBody>
                    <a:bodyPr/>
                    <a:lstStyle/>
                    <a:p>
                      <a:pPr algn="ctr"/>
                      <a:r>
                        <a:rPr lang="sr-Latn-RS" dirty="0"/>
                        <a:t>3 min</a:t>
                      </a:r>
                      <a:endParaRPr lang="en-GB" dirty="0"/>
                    </a:p>
                  </a:txBody>
                  <a:tcPr anchor="ctr"/>
                </a:tc>
                <a:tc>
                  <a:txBody>
                    <a:bodyPr/>
                    <a:lstStyle/>
                    <a:p>
                      <a:pPr algn="ctr"/>
                      <a:r>
                        <a:rPr lang="sr-Latn-RS" dirty="0"/>
                        <a:t>2 min</a:t>
                      </a:r>
                      <a:endParaRPr lang="en-GB" dirty="0"/>
                    </a:p>
                  </a:txBody>
                  <a:tcPr anchor="ctr"/>
                </a:tc>
                <a:extLst>
                  <a:ext uri="{0D108BD9-81ED-4DB2-BD59-A6C34878D82A}">
                    <a16:rowId xmlns:a16="http://schemas.microsoft.com/office/drawing/2014/main" val="4041073291"/>
                  </a:ext>
                </a:extLst>
              </a:tr>
            </a:tbl>
          </a:graphicData>
        </a:graphic>
      </p:graphicFrame>
    </p:spTree>
    <p:custDataLst>
      <p:tags r:id="rId1"/>
    </p:custDataLst>
    <p:extLst>
      <p:ext uri="{BB962C8B-B14F-4D97-AF65-F5344CB8AC3E}">
        <p14:creationId xmlns:p14="http://schemas.microsoft.com/office/powerpoint/2010/main" val="427876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3A73-2418-48D0-92B4-83B62ADC5371}"/>
              </a:ext>
            </a:extLst>
          </p:cNvPr>
          <p:cNvSpPr>
            <a:spLocks noGrp="1"/>
          </p:cNvSpPr>
          <p:nvPr>
            <p:ph type="ctrTitle"/>
          </p:nvPr>
        </p:nvSpPr>
        <p:spPr/>
        <p:txBody>
          <a:bodyPr/>
          <a:lstStyle/>
          <a:p>
            <a:r>
              <a:rPr lang="sr-Latn-RS" b="1" dirty="0"/>
              <a:t>IZMENE I DOPUNE PRAVILA ZA ATLETSKA TAKMIČENJA</a:t>
            </a:r>
            <a:endParaRPr lang="en-US" b="1" dirty="0"/>
          </a:p>
        </p:txBody>
      </p:sp>
      <p:sp>
        <p:nvSpPr>
          <p:cNvPr id="3" name="Subtitle 2">
            <a:extLst>
              <a:ext uri="{FF2B5EF4-FFF2-40B4-BE49-F238E27FC236}">
                <a16:creationId xmlns:a16="http://schemas.microsoft.com/office/drawing/2014/main" id="{9865FDFE-5107-4010-853E-75B4932A3063}"/>
              </a:ext>
            </a:extLst>
          </p:cNvPr>
          <p:cNvSpPr>
            <a:spLocks noGrp="1"/>
          </p:cNvSpPr>
          <p:nvPr>
            <p:ph type="subTitle" idx="1"/>
          </p:nvPr>
        </p:nvSpPr>
        <p:spPr/>
        <p:txBody>
          <a:bodyPr>
            <a:normAutofit/>
          </a:bodyPr>
          <a:lstStyle/>
          <a:p>
            <a:r>
              <a:rPr lang="sr-Latn-RS" sz="4400" dirty="0"/>
              <a:t>PREGLED</a:t>
            </a:r>
            <a:endParaRPr lang="en-US" sz="4400" dirty="0"/>
          </a:p>
        </p:txBody>
      </p:sp>
    </p:spTree>
    <p:custDataLst>
      <p:tags r:id="rId1"/>
    </p:custDataLst>
    <p:extLst>
      <p:ext uri="{BB962C8B-B14F-4D97-AF65-F5344CB8AC3E}">
        <p14:creationId xmlns:p14="http://schemas.microsoft.com/office/powerpoint/2010/main" val="192770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183.2. (c) (e) – SKOK MOTKOM</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Ako takmičar nakon odraza ne izvede skok i vrati se na zaletište, ima pravo da počne pokušaj ispočetka ukoliko mu je ostalo vremena za izvođenje pokušaja a da nije pre toga dotakao tlo iza „nulte“ linije </a:t>
            </a:r>
            <a:r>
              <a:rPr lang="sr-Latn-RS" b="1" dirty="0"/>
              <a:t>(važi i u slučaju da je motka probila vertikalnu ravan)</a:t>
            </a:r>
          </a:p>
          <a:p>
            <a:r>
              <a:rPr lang="sr-Latn-RS" dirty="0"/>
              <a:t>Takmičar ima pravo nakon izvedenog pokušaja (uspešnog ili ne), a pre početka pokušaja sledećeg takmičara da postavi svoju motku u kutiju kako bi utvrdio mesto odraza</a:t>
            </a:r>
          </a:p>
          <a:p>
            <a:pPr marL="0" indent="0">
              <a:buNone/>
            </a:pPr>
            <a:endParaRPr lang="en-GB" dirty="0"/>
          </a:p>
        </p:txBody>
      </p:sp>
    </p:spTree>
    <p:custDataLst>
      <p:tags r:id="rId1"/>
    </p:custDataLst>
    <p:extLst>
      <p:ext uri="{BB962C8B-B14F-4D97-AF65-F5344CB8AC3E}">
        <p14:creationId xmlns:p14="http://schemas.microsoft.com/office/powerpoint/2010/main" val="112447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3A73-2418-48D0-92B4-83B62ADC5371}"/>
              </a:ext>
            </a:extLst>
          </p:cNvPr>
          <p:cNvSpPr>
            <a:spLocks noGrp="1"/>
          </p:cNvSpPr>
          <p:nvPr>
            <p:ph type="ctrTitle"/>
          </p:nvPr>
        </p:nvSpPr>
        <p:spPr/>
        <p:txBody>
          <a:bodyPr>
            <a:normAutofit fontScale="90000"/>
          </a:bodyPr>
          <a:lstStyle/>
          <a:p>
            <a:r>
              <a:rPr lang="sr-Latn-RS" b="1" dirty="0"/>
              <a:t>IZMENE I DOPUNE PROPOZICIJA ZA ATLETSKA TAKMIČENJA</a:t>
            </a:r>
            <a:endParaRPr lang="en-US" b="1" dirty="0"/>
          </a:p>
        </p:txBody>
      </p:sp>
      <p:sp>
        <p:nvSpPr>
          <p:cNvPr id="3" name="Subtitle 2">
            <a:extLst>
              <a:ext uri="{FF2B5EF4-FFF2-40B4-BE49-F238E27FC236}">
                <a16:creationId xmlns:a16="http://schemas.microsoft.com/office/drawing/2014/main" id="{9865FDFE-5107-4010-853E-75B4932A3063}"/>
              </a:ext>
            </a:extLst>
          </p:cNvPr>
          <p:cNvSpPr>
            <a:spLocks noGrp="1"/>
          </p:cNvSpPr>
          <p:nvPr>
            <p:ph type="subTitle" idx="1"/>
          </p:nvPr>
        </p:nvSpPr>
        <p:spPr/>
        <p:txBody>
          <a:bodyPr>
            <a:normAutofit/>
          </a:bodyPr>
          <a:lstStyle/>
          <a:p>
            <a:r>
              <a:rPr lang="sr-Latn-RS" sz="4400" dirty="0"/>
              <a:t>PREGLED</a:t>
            </a:r>
            <a:endParaRPr lang="en-US" sz="4400" dirty="0"/>
          </a:p>
        </p:txBody>
      </p:sp>
    </p:spTree>
    <p:custDataLst>
      <p:tags r:id="rId1"/>
    </p:custDataLst>
    <p:extLst>
      <p:ext uri="{BB962C8B-B14F-4D97-AF65-F5344CB8AC3E}">
        <p14:creationId xmlns:p14="http://schemas.microsoft.com/office/powerpoint/2010/main" val="252718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en-GB" b="1" dirty="0"/>
              <a:t>7.4.3. NORME</a:t>
            </a:r>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en-GB" dirty="0" err="1"/>
              <a:t>Norme</a:t>
            </a:r>
            <a:r>
              <a:rPr lang="en-GB" dirty="0"/>
              <a:t> </a:t>
            </a:r>
            <a:r>
              <a:rPr lang="en-GB" dirty="0" err="1"/>
              <a:t>postavlja</a:t>
            </a:r>
            <a:r>
              <a:rPr lang="en-GB" dirty="0"/>
              <a:t> </a:t>
            </a:r>
            <a:r>
              <a:rPr lang="sr-Latn-RS" dirty="0"/>
              <a:t>Stručni štab i norme će na vreme biti dostavljene klubovima</a:t>
            </a:r>
          </a:p>
          <a:p>
            <a:r>
              <a:rPr lang="sr-Latn-RS" dirty="0"/>
              <a:t>Klubovi mogu prijaviti jednog atletičara i/ili jednu atletičarku bez norme na jednu disciplinu koja zahteva normu samo u slučaju da klub nema ni jednog atletičara i/ili jednu atletičarku sa normom na disciplinama koje ih zahtevaju (pravilo se primenjuje zasebno u muškoj u ženskoj konkurenciji)</a:t>
            </a:r>
            <a:endParaRPr lang="en-GB" dirty="0"/>
          </a:p>
        </p:txBody>
      </p:sp>
    </p:spTree>
    <p:custDataLst>
      <p:tags r:id="rId1"/>
    </p:custDataLst>
    <p:extLst>
      <p:ext uri="{BB962C8B-B14F-4D97-AF65-F5344CB8AC3E}">
        <p14:creationId xmlns:p14="http://schemas.microsoft.com/office/powerpoint/2010/main" val="193738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15.9. ZIMSKO PRVENSTVO SRBIJE U BACAČKIM DISCIPLINAMA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3047776"/>
            <a:ext cx="8877992" cy="1081746"/>
          </a:xfrm>
        </p:spPr>
        <p:txBody>
          <a:bodyPr/>
          <a:lstStyle/>
          <a:p>
            <a:r>
              <a:rPr lang="sr-Latn-RS" dirty="0"/>
              <a:t>Naziv takmičenja se menja u: </a:t>
            </a:r>
          </a:p>
          <a:p>
            <a:pPr lvl="1"/>
            <a:r>
              <a:rPr lang="sr-Latn-RS" dirty="0"/>
              <a:t>„ZIMSKI KUP SRBIJE U BACAČKIM DISCIPLINAMA“</a:t>
            </a:r>
            <a:endParaRPr lang="en-GB" dirty="0"/>
          </a:p>
        </p:txBody>
      </p:sp>
    </p:spTree>
    <p:custDataLst>
      <p:tags r:id="rId1"/>
    </p:custDataLst>
    <p:extLst>
      <p:ext uri="{BB962C8B-B14F-4D97-AF65-F5344CB8AC3E}">
        <p14:creationId xmlns:p14="http://schemas.microsoft.com/office/powerpoint/2010/main" val="269179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normAutofit/>
          </a:bodyPr>
          <a:lstStyle/>
          <a:p>
            <a:pPr algn="ctr"/>
            <a:r>
              <a:rPr lang="sr-Latn-RS" sz="4000" b="1" dirty="0"/>
              <a:t>15.9. ZIMSKO PRVENSTVO SRBIJE U BACAČKIM DISCIPLINAMA</a:t>
            </a:r>
            <a:endParaRPr lang="en-GB" sz="4000"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310937"/>
            <a:ext cx="8877992" cy="3866025"/>
          </a:xfrm>
        </p:spPr>
        <p:txBody>
          <a:bodyPr/>
          <a:lstStyle/>
          <a:p>
            <a:r>
              <a:rPr lang="sr-Latn-RS" dirty="0"/>
              <a:t>Uslovi za nastup stranih državljana ukoliko takmičenje</a:t>
            </a:r>
            <a:r>
              <a:rPr lang="en-GB" dirty="0"/>
              <a:t> </a:t>
            </a:r>
            <a:r>
              <a:rPr lang="sr-Latn-RS" dirty="0"/>
              <a:t>nije</a:t>
            </a:r>
            <a:r>
              <a:rPr lang="en-GB" dirty="0"/>
              <a:t> </a:t>
            </a:r>
            <a:r>
              <a:rPr lang="sr-Latn-RS" dirty="0"/>
              <a:t>otvorenog tipa:</a:t>
            </a:r>
            <a:endParaRPr lang="en-GB" dirty="0"/>
          </a:p>
          <a:p>
            <a:pPr marL="0" indent="0">
              <a:buNone/>
            </a:pPr>
            <a:endParaRPr lang="sr-Latn-RS" dirty="0"/>
          </a:p>
          <a:p>
            <a:pPr lvl="1"/>
            <a:r>
              <a:rPr lang="en-US" altLang="en-US" dirty="0" err="1"/>
              <a:t>nastup</a:t>
            </a:r>
            <a:r>
              <a:rPr lang="en-US" altLang="en-US" dirty="0"/>
              <a:t> je van </a:t>
            </a:r>
            <a:r>
              <a:rPr lang="en-US" altLang="en-US" dirty="0" err="1"/>
              <a:t>konkurencije</a:t>
            </a:r>
            <a:r>
              <a:rPr lang="en-US" altLang="en-US" dirty="0"/>
              <a:t> </a:t>
            </a:r>
            <a:r>
              <a:rPr lang="sr-Latn-RS" altLang="en-US" dirty="0"/>
              <a:t>(</a:t>
            </a:r>
            <a:r>
              <a:rPr lang="en-US" altLang="en-US" dirty="0"/>
              <a:t>ne </a:t>
            </a:r>
            <a:r>
              <a:rPr lang="en-US" altLang="en-US" dirty="0" err="1"/>
              <a:t>može</a:t>
            </a:r>
            <a:r>
              <a:rPr lang="en-US" altLang="en-US" dirty="0"/>
              <a:t> </a:t>
            </a:r>
            <a:r>
              <a:rPr lang="en-US" altLang="en-US" dirty="0" err="1"/>
              <a:t>osvojiti</a:t>
            </a:r>
            <a:r>
              <a:rPr lang="en-US" altLang="en-US" dirty="0"/>
              <a:t> </a:t>
            </a:r>
            <a:r>
              <a:rPr lang="en-US" altLang="en-US" dirty="0" err="1"/>
              <a:t>medalju</a:t>
            </a:r>
            <a:r>
              <a:rPr lang="sr-Latn-RS" altLang="en-US" dirty="0"/>
              <a:t>)</a:t>
            </a:r>
            <a:r>
              <a:rPr lang="en-US" altLang="en-US" dirty="0"/>
              <a:t>;</a:t>
            </a:r>
          </a:p>
          <a:p>
            <a:pPr lvl="1"/>
            <a:r>
              <a:rPr lang="en-US" altLang="en-US" dirty="0" err="1"/>
              <a:t>takmičari</a:t>
            </a:r>
            <a:r>
              <a:rPr lang="en-US" altLang="en-US" dirty="0"/>
              <a:t> </a:t>
            </a:r>
            <a:r>
              <a:rPr lang="en-US" altLang="en-US" dirty="0" err="1"/>
              <a:t>imaju</a:t>
            </a:r>
            <a:r>
              <a:rPr lang="en-US" altLang="en-US" dirty="0"/>
              <a:t> </a:t>
            </a:r>
            <a:r>
              <a:rPr lang="en-US" altLang="en-US" dirty="0" err="1"/>
              <a:t>pravo</a:t>
            </a:r>
            <a:r>
              <a:rPr lang="en-US" altLang="en-US" dirty="0"/>
              <a:t> na 3 (tri) </a:t>
            </a:r>
            <a:r>
              <a:rPr lang="en-US" altLang="en-US" dirty="0" err="1"/>
              <a:t>pokušaja</a:t>
            </a:r>
            <a:r>
              <a:rPr lang="en-US" altLang="en-US" dirty="0"/>
              <a:t>, </a:t>
            </a:r>
            <a:r>
              <a:rPr lang="en-US" altLang="en-US" dirty="0" err="1"/>
              <a:t>ukoliko</a:t>
            </a:r>
            <a:r>
              <a:rPr lang="en-US" altLang="en-US" dirty="0"/>
              <a:t> je </a:t>
            </a:r>
            <a:r>
              <a:rPr lang="en-US" altLang="en-US" dirty="0" err="1"/>
              <a:t>plasiran</a:t>
            </a:r>
            <a:r>
              <a:rPr lang="en-US" altLang="en-US" dirty="0"/>
              <a:t> me</a:t>
            </a:r>
            <a:r>
              <a:rPr lang="sr-Latn-RS" altLang="en-US" dirty="0"/>
              <a:t>đu prvih 8 (osam) takmičara ima pravo na još tri pokušaja (ne uskraćuje nastup domaćeg takmičara).</a:t>
            </a:r>
            <a:endParaRPr lang="en-US" altLang="en-US" dirty="0"/>
          </a:p>
          <a:p>
            <a:pPr marL="0" indent="0">
              <a:buNone/>
            </a:pPr>
            <a:endParaRPr lang="en-GB" dirty="0"/>
          </a:p>
        </p:txBody>
      </p:sp>
    </p:spTree>
    <p:custDataLst>
      <p:tags r:id="rId1"/>
    </p:custDataLst>
    <p:extLst>
      <p:ext uri="{BB962C8B-B14F-4D97-AF65-F5344CB8AC3E}">
        <p14:creationId xmlns:p14="http://schemas.microsoft.com/office/powerpoint/2010/main" val="1694291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en-GB" b="1" dirty="0"/>
              <a:t>18.8. DE</a:t>
            </a:r>
            <a:r>
              <a:rPr lang="sr-Latn-RS" b="1" dirty="0"/>
              <a:t>ČIJA </a:t>
            </a:r>
            <a:r>
              <a:rPr lang="en-GB" b="1" dirty="0"/>
              <a:t>ATLETIKA</a:t>
            </a:r>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859577"/>
            <a:ext cx="8877992" cy="3317385"/>
          </a:xfrm>
        </p:spPr>
        <p:txBody>
          <a:bodyPr/>
          <a:lstStyle/>
          <a:p>
            <a:r>
              <a:rPr lang="sr-Latn-RS" dirty="0"/>
              <a:t>Ukida se Prvenstvo Srbije u „Dečijoj atletici“</a:t>
            </a:r>
          </a:p>
          <a:p>
            <a:r>
              <a:rPr lang="sr-Latn-RS" dirty="0"/>
              <a:t>Program se može sprovoditi na nivou regiona i briše se iz programa ASS</a:t>
            </a:r>
            <a:endParaRPr lang="en-GB" dirty="0"/>
          </a:p>
        </p:txBody>
      </p:sp>
    </p:spTree>
    <p:custDataLst>
      <p:tags r:id="rId1"/>
    </p:custDataLst>
    <p:extLst>
      <p:ext uri="{BB962C8B-B14F-4D97-AF65-F5344CB8AC3E}">
        <p14:creationId xmlns:p14="http://schemas.microsoft.com/office/powerpoint/2010/main" val="369080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2.1. PS ATLETSKE ŠKOLE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460567"/>
            <a:ext cx="8877992" cy="3716395"/>
          </a:xfrm>
        </p:spPr>
        <p:txBody>
          <a:bodyPr/>
          <a:lstStyle/>
          <a:p>
            <a:r>
              <a:rPr lang="sr-Latn-RS" dirty="0"/>
              <a:t>Pojedinačno Prvenstvo Srbije za atletske škole „A“ i „B“</a:t>
            </a:r>
          </a:p>
          <a:p>
            <a:r>
              <a:rPr lang="sr-Latn-RS" dirty="0"/>
              <a:t>Primena od sledećeg olimpijskog ciklusa (od 2021. godine)</a:t>
            </a:r>
          </a:p>
          <a:p>
            <a:r>
              <a:rPr lang="sr-Latn-RS" dirty="0"/>
              <a:t>U 2020. godini uskladiće se programi svih regionalnih saveza</a:t>
            </a:r>
            <a:endParaRPr lang="en-GB" dirty="0"/>
          </a:p>
        </p:txBody>
      </p:sp>
    </p:spTree>
    <p:custDataLst>
      <p:tags r:id="rId1"/>
    </p:custDataLst>
    <p:extLst>
      <p:ext uri="{BB962C8B-B14F-4D97-AF65-F5344CB8AC3E}">
        <p14:creationId xmlns:p14="http://schemas.microsoft.com/office/powerpoint/2010/main" val="241686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KORIŠĆENJE SPRINTERICA KOD  ATLETSKIH ŠKOLA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909455"/>
            <a:ext cx="8877992" cy="3267508"/>
          </a:xfrm>
        </p:spPr>
        <p:txBody>
          <a:bodyPr/>
          <a:lstStyle/>
          <a:p>
            <a:r>
              <a:rPr lang="sr-Latn-RS" dirty="0"/>
              <a:t>Predlog će se razmotrati do sledećeg olimpijskog ciklusa (do 2021. godine)</a:t>
            </a:r>
            <a:endParaRPr lang="en-GB" dirty="0"/>
          </a:p>
        </p:txBody>
      </p:sp>
    </p:spTree>
    <p:custDataLst>
      <p:tags r:id="rId1"/>
    </p:custDataLst>
    <p:extLst>
      <p:ext uri="{BB962C8B-B14F-4D97-AF65-F5344CB8AC3E}">
        <p14:creationId xmlns:p14="http://schemas.microsoft.com/office/powerpoint/2010/main" val="33428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15.10. PRVENSTVO SRBIJE U VIŠEBOJIMA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427315"/>
            <a:ext cx="8877992" cy="3749647"/>
          </a:xfrm>
        </p:spPr>
        <p:txBody>
          <a:bodyPr/>
          <a:lstStyle/>
          <a:p>
            <a:r>
              <a:rPr lang="en-GB" dirty="0" err="1"/>
              <a:t>Omogu</a:t>
            </a:r>
            <a:r>
              <a:rPr lang="sr-Latn-RS" dirty="0"/>
              <a:t>ćava se da se takmičari u višebojima za mlađe pionire/ke podele u dve grupe</a:t>
            </a:r>
          </a:p>
          <a:p>
            <a:r>
              <a:rPr lang="sr-Latn-RS" dirty="0"/>
              <a:t>Takmičari 60 m trče po grupama, a nakon toga se takmičari dele u dve jednake grupe pri čemu jedna grupa odlazi na bacanje kugle, a druga na skok udalj</a:t>
            </a:r>
            <a:r>
              <a:rPr lang="en-GB" dirty="0"/>
              <a:t> i </a:t>
            </a:r>
            <a:r>
              <a:rPr lang="en-GB" dirty="0" err="1"/>
              <a:t>nakon</a:t>
            </a:r>
            <a:r>
              <a:rPr lang="en-GB" dirty="0"/>
              <a:t> </a:t>
            </a:r>
            <a:r>
              <a:rPr lang="sr-Latn-RS" dirty="0"/>
              <a:t>z</a:t>
            </a:r>
            <a:r>
              <a:rPr lang="en-GB" dirty="0" err="1"/>
              <a:t>avr</a:t>
            </a:r>
            <a:r>
              <a:rPr lang="sr-Latn-RS" dirty="0"/>
              <a:t>š</a:t>
            </a:r>
            <a:r>
              <a:rPr lang="en-GB" dirty="0" err="1"/>
              <a:t>etka</a:t>
            </a:r>
            <a:r>
              <a:rPr lang="en-GB" dirty="0"/>
              <a:t> </a:t>
            </a:r>
            <a:r>
              <a:rPr lang="en-GB" dirty="0" err="1"/>
              <a:t>obe</a:t>
            </a:r>
            <a:r>
              <a:rPr lang="en-GB" dirty="0"/>
              <a:t> discipline</a:t>
            </a:r>
            <a:r>
              <a:rPr lang="sr-Latn-RS" dirty="0"/>
              <a:t>,</a:t>
            </a:r>
            <a:r>
              <a:rPr lang="en-GB" dirty="0"/>
              <a:t> </a:t>
            </a:r>
            <a:r>
              <a:rPr lang="en-GB" dirty="0" err="1"/>
              <a:t>grupe</a:t>
            </a:r>
            <a:r>
              <a:rPr lang="en-GB" dirty="0"/>
              <a:t> se </a:t>
            </a:r>
            <a:r>
              <a:rPr lang="en-GB" dirty="0" err="1"/>
              <a:t>rotiraju</a:t>
            </a:r>
            <a:endParaRPr lang="sr-Latn-RS" dirty="0"/>
          </a:p>
          <a:p>
            <a:r>
              <a:rPr lang="sr-Latn-RS" dirty="0"/>
              <a:t>Petoboj za starije pionire/ke će se odvijati u dva dana</a:t>
            </a:r>
            <a:endParaRPr lang="en-GB" dirty="0"/>
          </a:p>
        </p:txBody>
      </p:sp>
    </p:spTree>
    <p:custDataLst>
      <p:tags r:id="rId1"/>
    </p:custDataLst>
    <p:extLst>
      <p:ext uri="{BB962C8B-B14F-4D97-AF65-F5344CB8AC3E}">
        <p14:creationId xmlns:p14="http://schemas.microsoft.com/office/powerpoint/2010/main" val="232270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3.2.10. stav 1 OGRANIČENJA</a:t>
            </a:r>
            <a:br>
              <a:rPr lang="sr-Latn-RS" b="1" dirty="0"/>
            </a:br>
            <a:r>
              <a:rPr lang="sr-Latn-RS" b="1" dirty="0"/>
              <a:t>MLAĐI JUNIORI/KE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676697"/>
            <a:ext cx="8877992" cy="3500265"/>
          </a:xfrm>
        </p:spPr>
        <p:txBody>
          <a:bodyPr/>
          <a:lstStyle/>
          <a:p>
            <a:r>
              <a:rPr lang="sr-Latn-RS" dirty="0"/>
              <a:t>Takmičar/ka </a:t>
            </a:r>
            <a:r>
              <a:rPr lang="sr-Latn-RS" b="1" dirty="0"/>
              <a:t>MOŽE </a:t>
            </a:r>
            <a:r>
              <a:rPr lang="sr-Latn-RS" dirty="0"/>
              <a:t>u jednom danu da nastupi u </a:t>
            </a:r>
            <a:r>
              <a:rPr lang="sr-Latn-RS" b="1" dirty="0"/>
              <a:t>DVE </a:t>
            </a:r>
            <a:r>
              <a:rPr lang="sr-Latn-RS" dirty="0"/>
              <a:t>pojedinačne discipline i u jednoj štafeti</a:t>
            </a:r>
            <a:endParaRPr lang="en-GB" b="1" dirty="0"/>
          </a:p>
        </p:txBody>
      </p:sp>
    </p:spTree>
    <p:custDataLst>
      <p:tags r:id="rId1"/>
    </p:custDataLst>
    <p:extLst>
      <p:ext uri="{BB962C8B-B14F-4D97-AF65-F5344CB8AC3E}">
        <p14:creationId xmlns:p14="http://schemas.microsoft.com/office/powerpoint/2010/main" val="317681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SKOK U DALJ IZ ZONE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352502" y="1827709"/>
            <a:ext cx="9193876" cy="4349254"/>
          </a:xfrm>
        </p:spPr>
        <p:txBody>
          <a:bodyPr/>
          <a:lstStyle/>
          <a:p>
            <a:r>
              <a:rPr lang="sr-Latn-RS" dirty="0"/>
              <a:t>Zona odraza – dužina 80 cm, širina 1.22 m, ne bliže od 50 cm od ivice jame</a:t>
            </a:r>
          </a:p>
          <a:p>
            <a:r>
              <a:rPr lang="sr-Latn-RS" dirty="0"/>
              <a:t>Odraz ispred zone odraza biće meren od linije zone koja je dalja od ivice jame za doskok</a:t>
            </a:r>
          </a:p>
          <a:p>
            <a:r>
              <a:rPr lang="sr-Latn-RS" dirty="0"/>
              <a:t>Zona se ne sme praviti od materijala koji se teško uklanjaju sa podloge, preporuka je da se zona napravi lepljivom trakom</a:t>
            </a:r>
          </a:p>
          <a:p>
            <a:r>
              <a:rPr lang="sr-Latn-RS" dirty="0"/>
              <a:t>Sva ostala pravila su regulisana Pravilima za atletska takmičenja WA</a:t>
            </a:r>
          </a:p>
          <a:p>
            <a:endParaRPr lang="en-GB" dirty="0"/>
          </a:p>
        </p:txBody>
      </p:sp>
    </p:spTree>
    <p:custDataLst>
      <p:tags r:id="rId1"/>
    </p:custDataLst>
    <p:extLst>
      <p:ext uri="{BB962C8B-B14F-4D97-AF65-F5344CB8AC3E}">
        <p14:creationId xmlns:p14="http://schemas.microsoft.com/office/powerpoint/2010/main" val="4102064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3.2.8. OGRANIČENJA</a:t>
            </a:r>
            <a:br>
              <a:rPr lang="sr-Latn-RS" b="1" dirty="0"/>
            </a:br>
            <a:r>
              <a:rPr lang="sr-Latn-RS" b="1" dirty="0"/>
              <a:t>MLAĐI JUNIORI/KE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676697"/>
            <a:ext cx="8877992" cy="3500265"/>
          </a:xfrm>
        </p:spPr>
        <p:txBody>
          <a:bodyPr/>
          <a:lstStyle/>
          <a:p>
            <a:r>
              <a:rPr lang="sr-Latn-RS" dirty="0"/>
              <a:t>Takmičari/ke </a:t>
            </a:r>
            <a:r>
              <a:rPr lang="sr-Latn-RS" b="1" dirty="0"/>
              <a:t>MOGU </a:t>
            </a:r>
            <a:r>
              <a:rPr lang="sr-Latn-RS" dirty="0"/>
              <a:t>posle 800 m da takmiče još jednu disciplinu</a:t>
            </a:r>
          </a:p>
          <a:p>
            <a:pPr lvl="1"/>
            <a:r>
              <a:rPr lang="sr-Latn-RS" dirty="0"/>
              <a:t>800 m + (tehnička disciplina ili trkačka disciplina kraća od 800 m ili štafeta)</a:t>
            </a:r>
            <a:endParaRPr lang="en-GB" dirty="0"/>
          </a:p>
        </p:txBody>
      </p:sp>
    </p:spTree>
    <p:custDataLst>
      <p:tags r:id="rId1"/>
    </p:custDataLst>
    <p:extLst>
      <p:ext uri="{BB962C8B-B14F-4D97-AF65-F5344CB8AC3E}">
        <p14:creationId xmlns:p14="http://schemas.microsoft.com/office/powerpoint/2010/main" val="4090017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PROMENA DISCIPLINE ZA</a:t>
            </a:r>
            <a:br>
              <a:rPr lang="sr-Latn-RS" b="1" dirty="0"/>
            </a:br>
            <a:r>
              <a:rPr lang="sr-Latn-RS" b="1" dirty="0"/>
              <a:t>MLAĐE PIONIRE/KE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Umesto 300 m trči se 200 m (ovim se usklađuju norme na otvorenom i u dvorani)</a:t>
            </a:r>
          </a:p>
          <a:p>
            <a:r>
              <a:rPr lang="sr-Latn-RS" dirty="0"/>
              <a:t>Umesto discipline 600 m za mlađe pionirke, trčaće se    800 m, i time se izjednačava distanca i u muškoj i u ženskoj konkurenciji</a:t>
            </a:r>
          </a:p>
          <a:p>
            <a:r>
              <a:rPr lang="sr-Latn-RS" dirty="0"/>
              <a:t>Menjaju se tehnički uslovi za trku 60 m prepone:</a:t>
            </a:r>
          </a:p>
          <a:p>
            <a:pPr lvl="1"/>
            <a:r>
              <a:rPr lang="sr-Latn-RS" dirty="0"/>
              <a:t>Trči se preko 6 prepona, razmak 11.5 m – 7.5 m – 11.0 m</a:t>
            </a:r>
            <a:endParaRPr lang="en-GB" dirty="0"/>
          </a:p>
        </p:txBody>
      </p:sp>
    </p:spTree>
    <p:custDataLst>
      <p:tags r:id="rId1"/>
    </p:custDataLst>
    <p:extLst>
      <p:ext uri="{BB962C8B-B14F-4D97-AF65-F5344CB8AC3E}">
        <p14:creationId xmlns:p14="http://schemas.microsoft.com/office/powerpoint/2010/main" val="2582129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18.2. EKIPNO PRVENSTVO SRBIJE ZA</a:t>
            </a:r>
            <a:br>
              <a:rPr lang="sr-Latn-RS" b="1" dirty="0"/>
            </a:br>
            <a:r>
              <a:rPr lang="sr-Latn-RS" b="1" dirty="0"/>
              <a:t>MLAĐE PIONIRE/KE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676697"/>
            <a:ext cx="8877992" cy="3500265"/>
          </a:xfrm>
        </p:spPr>
        <p:txBody>
          <a:bodyPr/>
          <a:lstStyle/>
          <a:p>
            <a:r>
              <a:rPr lang="sr-Latn-RS" dirty="0"/>
              <a:t>Dodaju se 2 (dve) discipline u program:</a:t>
            </a:r>
          </a:p>
          <a:p>
            <a:pPr lvl="1"/>
            <a:r>
              <a:rPr lang="sr-Latn-RS" dirty="0"/>
              <a:t>Skok uvis</a:t>
            </a:r>
          </a:p>
          <a:p>
            <a:pPr lvl="1"/>
            <a:r>
              <a:rPr lang="sr-Latn-RS" dirty="0"/>
              <a:t>Bacanje vorteksa</a:t>
            </a:r>
            <a:endParaRPr lang="en-GB" dirty="0"/>
          </a:p>
        </p:txBody>
      </p:sp>
    </p:spTree>
    <p:custDataLst>
      <p:tags r:id="rId1"/>
    </p:custDataLst>
    <p:extLst>
      <p:ext uri="{BB962C8B-B14F-4D97-AF65-F5344CB8AC3E}">
        <p14:creationId xmlns:p14="http://schemas.microsoft.com/office/powerpoint/2010/main" val="199692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DISCIPLINE ZA STARIJE PIONIRE/KE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344189"/>
            <a:ext cx="8877992" cy="3832774"/>
          </a:xfrm>
        </p:spPr>
        <p:txBody>
          <a:bodyPr/>
          <a:lstStyle/>
          <a:p>
            <a:r>
              <a:rPr lang="sr-Latn-RS" dirty="0"/>
              <a:t>300 m prepone – ispravlja se greška kod starijih pionira tako da je izjednačena visina prepona na KUP-u i na PS i iznosi 0.762 m</a:t>
            </a:r>
            <a:endParaRPr lang="en-GB" dirty="0"/>
          </a:p>
        </p:txBody>
      </p:sp>
    </p:spTree>
    <p:custDataLst>
      <p:tags r:id="rId1"/>
    </p:custDataLst>
    <p:extLst>
      <p:ext uri="{BB962C8B-B14F-4D97-AF65-F5344CB8AC3E}">
        <p14:creationId xmlns:p14="http://schemas.microsoft.com/office/powerpoint/2010/main" val="3954540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17.5. KUP ZA STARIJE PIONIRE/KE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643447"/>
            <a:ext cx="8877992" cy="3533516"/>
          </a:xfrm>
        </p:spPr>
        <p:txBody>
          <a:bodyPr/>
          <a:lstStyle/>
          <a:p>
            <a:r>
              <a:rPr lang="sr-Latn-RS" dirty="0"/>
              <a:t>Ukida se štafeta 4 x 300 m i kod pionira i kod pionirki</a:t>
            </a:r>
          </a:p>
          <a:p>
            <a:r>
              <a:rPr lang="sr-Latn-RS" dirty="0"/>
              <a:t>Umesto toga će se trčati švedska štafeta (100 m + 200 m + 300 m + 400 m) i na KUP-u i na PS</a:t>
            </a:r>
            <a:endParaRPr lang="en-GB" dirty="0"/>
          </a:p>
        </p:txBody>
      </p:sp>
    </p:spTree>
    <p:custDataLst>
      <p:tags r:id="rId1"/>
    </p:custDataLst>
    <p:extLst>
      <p:ext uri="{BB962C8B-B14F-4D97-AF65-F5344CB8AC3E}">
        <p14:creationId xmlns:p14="http://schemas.microsoft.com/office/powerpoint/2010/main" val="3831554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DISCIPLINE HODANJA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normAutofit/>
          </a:bodyPr>
          <a:lstStyle/>
          <a:p>
            <a:r>
              <a:rPr lang="sr-Latn-CS" altLang="en-US" u="sng" dirty="0"/>
              <a:t>DVORANA</a:t>
            </a:r>
            <a:r>
              <a:rPr lang="sr-Latn-CS" altLang="en-US" dirty="0"/>
              <a:t> - Ukidaju se disciline hodanja u dvorani</a:t>
            </a:r>
          </a:p>
          <a:p>
            <a:r>
              <a:rPr lang="sr-Latn-CS" altLang="en-US" u="sng" dirty="0"/>
              <a:t>STADION I NA PUTU</a:t>
            </a:r>
            <a:r>
              <a:rPr lang="sr-Latn-CS" altLang="en-US" dirty="0"/>
              <a:t>:</a:t>
            </a:r>
            <a:endParaRPr lang="en-US" altLang="en-US" dirty="0"/>
          </a:p>
          <a:p>
            <a:pPr marL="0" indent="0">
              <a:buNone/>
            </a:pPr>
            <a:r>
              <a:rPr lang="sr-Latn-CS" altLang="en-US" dirty="0"/>
              <a:t>											</a:t>
            </a:r>
            <a:endParaRPr lang="en-US" altLang="en-US" dirty="0"/>
          </a:p>
          <a:p>
            <a:pPr>
              <a:buNone/>
            </a:pPr>
            <a:r>
              <a:rPr lang="sr-Latn-CS" altLang="en-US" dirty="0"/>
              <a:t>			</a:t>
            </a:r>
            <a:endParaRPr lang="en-US" altLang="en-US" dirty="0"/>
          </a:p>
          <a:p>
            <a:pPr>
              <a:buNone/>
            </a:pPr>
            <a:r>
              <a:rPr lang="sr-Latn-CS" altLang="en-US" dirty="0"/>
              <a:t>			</a:t>
            </a:r>
            <a:endParaRPr lang="en-US" altLang="en-US" dirty="0"/>
          </a:p>
          <a:p>
            <a:pPr>
              <a:buNone/>
            </a:pPr>
            <a:r>
              <a:rPr lang="sr-Latn-CS" altLang="en-US" dirty="0"/>
              <a:t>			</a:t>
            </a:r>
            <a:endParaRPr lang="en-US" altLang="en-US" dirty="0"/>
          </a:p>
          <a:p>
            <a:pPr>
              <a:buNone/>
            </a:pPr>
            <a:r>
              <a:rPr lang="sr-Latn-CS" altLang="en-US" dirty="0"/>
              <a:t>			</a:t>
            </a:r>
            <a:endParaRPr lang="en-US" altLang="en-US" dirty="0"/>
          </a:p>
          <a:p>
            <a:pPr marL="0" indent="0">
              <a:buNone/>
            </a:pPr>
            <a:endParaRPr lang="en-GB" dirty="0"/>
          </a:p>
        </p:txBody>
      </p:sp>
      <p:graphicFrame>
        <p:nvGraphicFramePr>
          <p:cNvPr id="6" name="Table 6">
            <a:extLst>
              <a:ext uri="{FF2B5EF4-FFF2-40B4-BE49-F238E27FC236}">
                <a16:creationId xmlns:a16="http://schemas.microsoft.com/office/drawing/2014/main" id="{E3A573C3-ADF5-4779-93C6-D9E3F2D7F6A6}"/>
              </a:ext>
            </a:extLst>
          </p:cNvPr>
          <p:cNvGraphicFramePr>
            <a:graphicFrameLocks noGrp="1"/>
          </p:cNvGraphicFramePr>
          <p:nvPr>
            <p:extLst>
              <p:ext uri="{D42A27DB-BD31-4B8C-83A1-F6EECF244321}">
                <p14:modId xmlns:p14="http://schemas.microsoft.com/office/powerpoint/2010/main" val="2607364833"/>
              </p:ext>
            </p:extLst>
          </p:nvPr>
        </p:nvGraphicFramePr>
        <p:xfrm>
          <a:off x="2621742" y="2801024"/>
          <a:ext cx="8502996" cy="2783623"/>
        </p:xfrm>
        <a:graphic>
          <a:graphicData uri="http://schemas.openxmlformats.org/drawingml/2006/table">
            <a:tbl>
              <a:tblPr firstRow="1" bandRow="1">
                <a:tableStyleId>{5C22544A-7EE6-4342-B048-85BDC9FD1C3A}</a:tableStyleId>
              </a:tblPr>
              <a:tblGrid>
                <a:gridCol w="4251498">
                  <a:extLst>
                    <a:ext uri="{9D8B030D-6E8A-4147-A177-3AD203B41FA5}">
                      <a16:colId xmlns:a16="http://schemas.microsoft.com/office/drawing/2014/main" val="2491637140"/>
                    </a:ext>
                  </a:extLst>
                </a:gridCol>
                <a:gridCol w="4251498">
                  <a:extLst>
                    <a:ext uri="{9D8B030D-6E8A-4147-A177-3AD203B41FA5}">
                      <a16:colId xmlns:a16="http://schemas.microsoft.com/office/drawing/2014/main" val="2350372096"/>
                    </a:ext>
                  </a:extLst>
                </a:gridCol>
              </a:tblGrid>
              <a:tr h="402385">
                <a:tc>
                  <a:txBody>
                    <a:bodyPr/>
                    <a:lstStyle/>
                    <a:p>
                      <a:r>
                        <a:rPr lang="sr-Latn-CS" altLang="en-US" u="sng" dirty="0"/>
                        <a:t>STADION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CS" altLang="en-US" u="sng" dirty="0"/>
                        <a:t>NA PUTU</a:t>
                      </a:r>
                      <a:endParaRPr lang="en-US" altLang="en-US" u="sng" dirty="0"/>
                    </a:p>
                  </a:txBody>
                  <a:tcPr/>
                </a:tc>
                <a:extLst>
                  <a:ext uri="{0D108BD9-81ED-4DB2-BD59-A6C34878D82A}">
                    <a16:rowId xmlns:a16="http://schemas.microsoft.com/office/drawing/2014/main" val="1969583183"/>
                  </a:ext>
                </a:extLst>
              </a:tr>
              <a:tr h="396873">
                <a:tc>
                  <a:txBody>
                    <a:bodyPr/>
                    <a:lstStyle/>
                    <a:p>
                      <a:r>
                        <a:rPr lang="sr-Latn-CS" altLang="en-US" dirty="0"/>
                        <a:t>ml. pionirke	2000 m</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CS" altLang="en-US" dirty="0"/>
                        <a:t>ml. juniorke	5 k</a:t>
                      </a:r>
                      <a:endParaRPr lang="en-US" altLang="en-US" dirty="0"/>
                    </a:p>
                  </a:txBody>
                  <a:tcPr/>
                </a:tc>
                <a:extLst>
                  <a:ext uri="{0D108BD9-81ED-4DB2-BD59-A6C34878D82A}">
                    <a16:rowId xmlns:a16="http://schemas.microsoft.com/office/drawing/2014/main" val="3210156834"/>
                  </a:ext>
                </a:extLst>
              </a:tr>
              <a:tr h="396873">
                <a:tc>
                  <a:txBody>
                    <a:bodyPr/>
                    <a:lstStyle/>
                    <a:p>
                      <a:r>
                        <a:rPr lang="sr-Latn-CS" altLang="en-US" dirty="0"/>
                        <a:t>ml. pioniri 	2000 m</a:t>
                      </a:r>
                      <a:endParaRPr lang="en-GB" dirty="0"/>
                    </a:p>
                  </a:txBody>
                  <a:tcPr/>
                </a:tc>
                <a:tc>
                  <a:txBody>
                    <a:bodyPr/>
                    <a:lstStyle/>
                    <a:p>
                      <a:r>
                        <a:rPr lang="sr-Latn-CS" altLang="en-US" dirty="0"/>
                        <a:t>ml. juniori	10 km</a:t>
                      </a:r>
                      <a:endParaRPr lang="en-GB" dirty="0"/>
                    </a:p>
                  </a:txBody>
                  <a:tcPr/>
                </a:tc>
                <a:extLst>
                  <a:ext uri="{0D108BD9-81ED-4DB2-BD59-A6C34878D82A}">
                    <a16:rowId xmlns:a16="http://schemas.microsoft.com/office/drawing/2014/main" val="515034100"/>
                  </a:ext>
                </a:extLst>
              </a:tr>
              <a:tr h="396873">
                <a:tc>
                  <a:txBody>
                    <a:bodyPr/>
                    <a:lstStyle/>
                    <a:p>
                      <a:r>
                        <a:rPr lang="sr-Latn-CS" altLang="en-US" dirty="0"/>
                        <a:t>st. pionirke 	3000 m</a:t>
                      </a:r>
                      <a:endParaRPr lang="en-GB" dirty="0"/>
                    </a:p>
                  </a:txBody>
                  <a:tcPr/>
                </a:tc>
                <a:tc>
                  <a:txBody>
                    <a:bodyPr/>
                    <a:lstStyle/>
                    <a:p>
                      <a:r>
                        <a:rPr lang="sr-Latn-CS" altLang="en-US" dirty="0"/>
                        <a:t>st. juniorke 	10 km</a:t>
                      </a:r>
                      <a:endParaRPr lang="en-GB" dirty="0"/>
                    </a:p>
                  </a:txBody>
                  <a:tcPr/>
                </a:tc>
                <a:extLst>
                  <a:ext uri="{0D108BD9-81ED-4DB2-BD59-A6C34878D82A}">
                    <a16:rowId xmlns:a16="http://schemas.microsoft.com/office/drawing/2014/main" val="4280735279"/>
                  </a:ext>
                </a:extLst>
              </a:tr>
              <a:tr h="396873">
                <a:tc>
                  <a:txBody>
                    <a:bodyPr/>
                    <a:lstStyle/>
                    <a:p>
                      <a:r>
                        <a:rPr lang="sr-Latn-CS" altLang="en-US" dirty="0"/>
                        <a:t>st. pioniri 	5000 m</a:t>
                      </a:r>
                      <a:endParaRPr lang="en-GB" dirty="0"/>
                    </a:p>
                  </a:txBody>
                  <a:tcPr/>
                </a:tc>
                <a:tc>
                  <a:txBody>
                    <a:bodyPr/>
                    <a:lstStyle/>
                    <a:p>
                      <a:r>
                        <a:rPr lang="sr-Latn-CS" altLang="en-US" dirty="0"/>
                        <a:t>st. juniori 	10 km</a:t>
                      </a:r>
                      <a:endParaRPr lang="en-GB" dirty="0"/>
                    </a:p>
                  </a:txBody>
                  <a:tcPr/>
                </a:tc>
                <a:extLst>
                  <a:ext uri="{0D108BD9-81ED-4DB2-BD59-A6C34878D82A}">
                    <a16:rowId xmlns:a16="http://schemas.microsoft.com/office/drawing/2014/main" val="276013009"/>
                  </a:ext>
                </a:extLst>
              </a:tr>
              <a:tr h="396873">
                <a:tc>
                  <a:txBody>
                    <a:bodyPr/>
                    <a:lstStyle/>
                    <a:p>
                      <a:r>
                        <a:rPr lang="sr-Latn-CS" altLang="en-US" dirty="0"/>
                        <a:t>ml. juniorke 	5000 m</a:t>
                      </a:r>
                      <a:endParaRPr lang="en-GB" dirty="0"/>
                    </a:p>
                  </a:txBody>
                  <a:tcPr/>
                </a:tc>
                <a:tc>
                  <a:txBody>
                    <a:bodyPr/>
                    <a:lstStyle/>
                    <a:p>
                      <a:r>
                        <a:rPr lang="sr-Latn-CS" altLang="en-US" dirty="0"/>
                        <a:t>seniorke 		20 km</a:t>
                      </a:r>
                      <a:endParaRPr lang="en-GB" dirty="0"/>
                    </a:p>
                  </a:txBody>
                  <a:tcPr/>
                </a:tc>
                <a:extLst>
                  <a:ext uri="{0D108BD9-81ED-4DB2-BD59-A6C34878D82A}">
                    <a16:rowId xmlns:a16="http://schemas.microsoft.com/office/drawing/2014/main" val="3612481272"/>
                  </a:ext>
                </a:extLst>
              </a:tr>
              <a:tr h="396873">
                <a:tc>
                  <a:txBody>
                    <a:bodyPr/>
                    <a:lstStyle/>
                    <a:p>
                      <a:r>
                        <a:rPr lang="sr-Latn-CS" altLang="en-US" dirty="0"/>
                        <a:t>ml. juniori 	10000 m</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CS" altLang="en-US" dirty="0"/>
                        <a:t>seniori 		20 km</a:t>
                      </a:r>
                      <a:endParaRPr lang="en-US" altLang="en-US" dirty="0"/>
                    </a:p>
                  </a:txBody>
                  <a:tcPr/>
                </a:tc>
                <a:extLst>
                  <a:ext uri="{0D108BD9-81ED-4DB2-BD59-A6C34878D82A}">
                    <a16:rowId xmlns:a16="http://schemas.microsoft.com/office/drawing/2014/main" val="1406601989"/>
                  </a:ext>
                </a:extLst>
              </a:tr>
            </a:tbl>
          </a:graphicData>
        </a:graphic>
      </p:graphicFrame>
    </p:spTree>
    <p:custDataLst>
      <p:tags r:id="rId1"/>
    </p:custDataLst>
    <p:extLst>
      <p:ext uri="{BB962C8B-B14F-4D97-AF65-F5344CB8AC3E}">
        <p14:creationId xmlns:p14="http://schemas.microsoft.com/office/powerpoint/2010/main" val="2221242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en-GB" b="1" dirty="0"/>
              <a:t>15</a:t>
            </a:r>
            <a:r>
              <a:rPr lang="sr-Latn-RS" b="1" dirty="0"/>
              <a:t>.15.4.</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576945"/>
            <a:ext cx="8877992" cy="3600018"/>
          </a:xfrm>
        </p:spPr>
        <p:txBody>
          <a:bodyPr/>
          <a:lstStyle/>
          <a:p>
            <a:r>
              <a:rPr lang="sr-Latn-RS" dirty="0"/>
              <a:t>U trkama na 60 m, 100 m, 80 m prepone i 100 m prepone trče se polufinalna i finalna trka</a:t>
            </a:r>
          </a:p>
          <a:p>
            <a:r>
              <a:rPr lang="sr-Latn-RS" dirty="0"/>
              <a:t>Ukoliko se prijavi manji broj takmičara, Tehnički delegat može da donese odluku da se organizuje finale po grupama</a:t>
            </a:r>
            <a:endParaRPr lang="en-GB" dirty="0"/>
          </a:p>
        </p:txBody>
      </p:sp>
    </p:spTree>
    <p:custDataLst>
      <p:tags r:id="rId1"/>
    </p:custDataLst>
    <p:extLst>
      <p:ext uri="{BB962C8B-B14F-4D97-AF65-F5344CB8AC3E}">
        <p14:creationId xmlns:p14="http://schemas.microsoft.com/office/powerpoint/2010/main" val="2516073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17. KUP TAKMIČENJA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764632"/>
            <a:ext cx="8877992" cy="4412331"/>
          </a:xfrm>
        </p:spPr>
        <p:txBody>
          <a:bodyPr/>
          <a:lstStyle/>
          <a:p>
            <a:r>
              <a:rPr lang="sr-Latn-RS" dirty="0"/>
              <a:t>Ukida se KUP za seniore/ke, mlađe juniore/ke i mlađe pionire/ke</a:t>
            </a:r>
          </a:p>
          <a:p>
            <a:r>
              <a:rPr lang="sr-Latn-RS" dirty="0"/>
              <a:t>Ostaju KUP takmičenja za starije juniore/ke i starije pionire/ke</a:t>
            </a:r>
          </a:p>
          <a:p>
            <a:r>
              <a:rPr lang="sr-Latn-RS" dirty="0"/>
              <a:t>Na Kvalifikacijama KUP takmičenja atletski klub je obavezan da učestvuje na kvalifikacijama isključivo u regionu kom pripada</a:t>
            </a:r>
          </a:p>
          <a:p>
            <a:r>
              <a:rPr lang="sr-Latn-RS" dirty="0"/>
              <a:t>ZA SENIORE/KE SE UVODI SERIJA MITING TAKMIČENJA</a:t>
            </a:r>
          </a:p>
        </p:txBody>
      </p:sp>
    </p:spTree>
    <p:custDataLst>
      <p:tags r:id="rId1"/>
    </p:custDataLst>
    <p:extLst>
      <p:ext uri="{BB962C8B-B14F-4D97-AF65-F5344CB8AC3E}">
        <p14:creationId xmlns:p14="http://schemas.microsoft.com/office/powerpoint/2010/main" val="196962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altLang="en-US" b="1" dirty="0"/>
              <a:t>PRIJAVA ZA TAKMIČENJE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793075"/>
            <a:ext cx="8877992" cy="3383887"/>
          </a:xfrm>
        </p:spPr>
        <p:txBody>
          <a:bodyPr/>
          <a:lstStyle/>
          <a:p>
            <a:r>
              <a:rPr lang="sr-Latn-RS" dirty="0"/>
              <a:t>Otvara se jedinstvena e-mail adresa na koju će se slati prijave za takmičenja ASS</a:t>
            </a:r>
            <a:endParaRPr lang="en-GB" dirty="0"/>
          </a:p>
        </p:txBody>
      </p:sp>
    </p:spTree>
    <p:custDataLst>
      <p:tags r:id="rId1"/>
    </p:custDataLst>
    <p:extLst>
      <p:ext uri="{BB962C8B-B14F-4D97-AF65-F5344CB8AC3E}">
        <p14:creationId xmlns:p14="http://schemas.microsoft.com/office/powerpoint/2010/main" val="2624726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18.1.2. PRIJAVE ZA EKIPNO PRVENSTVO SRBIJE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en-US" altLang="en-US" dirty="0" err="1"/>
              <a:t>Prijavu</a:t>
            </a:r>
            <a:r>
              <a:rPr lang="en-US" altLang="en-US" dirty="0"/>
              <a:t> za </a:t>
            </a:r>
            <a:r>
              <a:rPr lang="en-US" altLang="en-US" dirty="0" err="1"/>
              <a:t>učešće</a:t>
            </a:r>
            <a:r>
              <a:rPr lang="en-US" altLang="en-US" dirty="0"/>
              <a:t> na </a:t>
            </a:r>
            <a:r>
              <a:rPr lang="en-US" altLang="en-US" dirty="0" err="1"/>
              <a:t>Ekipnom</a:t>
            </a:r>
            <a:r>
              <a:rPr lang="en-US" altLang="en-US" dirty="0"/>
              <a:t> </a:t>
            </a:r>
            <a:r>
              <a:rPr lang="en-US" altLang="en-US" dirty="0" err="1"/>
              <a:t>Prvenstvu</a:t>
            </a:r>
            <a:r>
              <a:rPr lang="en-US" altLang="en-US" dirty="0"/>
              <a:t> </a:t>
            </a:r>
            <a:r>
              <a:rPr lang="en-US" altLang="en-US" dirty="0" err="1"/>
              <a:t>Srbije</a:t>
            </a:r>
            <a:r>
              <a:rPr lang="en-US" altLang="en-US" dirty="0"/>
              <a:t> klub </a:t>
            </a:r>
            <a:r>
              <a:rPr lang="en-US" altLang="en-US" dirty="0" err="1"/>
              <a:t>podnosi</a:t>
            </a:r>
            <a:r>
              <a:rPr lang="en-US" altLang="en-US" dirty="0"/>
              <a:t> 20 dana pre dana </a:t>
            </a:r>
            <a:r>
              <a:rPr lang="en-US" altLang="en-US" dirty="0" err="1"/>
              <a:t>održavanja</a:t>
            </a:r>
            <a:r>
              <a:rPr lang="en-US" altLang="en-US" dirty="0"/>
              <a:t> takmičenja</a:t>
            </a:r>
            <a:endParaRPr lang="sr-Latn-RS" altLang="en-US" dirty="0"/>
          </a:p>
          <a:p>
            <a:r>
              <a:rPr lang="en-US" altLang="en-US" dirty="0"/>
              <a:t> </a:t>
            </a:r>
            <a:r>
              <a:rPr lang="en-US" altLang="en-US" dirty="0" err="1"/>
              <a:t>Poimenična</a:t>
            </a:r>
            <a:r>
              <a:rPr lang="en-US" altLang="en-US" dirty="0"/>
              <a:t> </a:t>
            </a:r>
            <a:r>
              <a:rPr lang="en-US" altLang="en-US" dirty="0" err="1"/>
              <a:t>prijava</a:t>
            </a:r>
            <a:r>
              <a:rPr lang="en-US" altLang="en-US" dirty="0"/>
              <a:t> po </a:t>
            </a:r>
            <a:r>
              <a:rPr lang="en-US" altLang="en-US" dirty="0" err="1"/>
              <a:t>disciplinama</a:t>
            </a:r>
            <a:r>
              <a:rPr lang="en-US" altLang="en-US" dirty="0"/>
              <a:t> </a:t>
            </a:r>
            <a:r>
              <a:rPr lang="en-US" altLang="en-US" dirty="0" err="1"/>
              <a:t>sa</a:t>
            </a:r>
            <a:r>
              <a:rPr lang="en-US" altLang="en-US" dirty="0"/>
              <a:t> </a:t>
            </a:r>
            <a:r>
              <a:rPr lang="en-US" altLang="en-US" dirty="0" err="1"/>
              <a:t>rezervama</a:t>
            </a:r>
            <a:r>
              <a:rPr lang="en-US" altLang="en-US" dirty="0"/>
              <a:t> </a:t>
            </a:r>
            <a:r>
              <a:rPr lang="en-US" altLang="en-US" dirty="0" err="1"/>
              <a:t>dostavlja</a:t>
            </a:r>
            <a:r>
              <a:rPr lang="en-US" altLang="en-US" dirty="0"/>
              <a:t> se 5 dana pre dana </a:t>
            </a:r>
            <a:r>
              <a:rPr lang="en-US" altLang="en-US" dirty="0" err="1"/>
              <a:t>održavanja</a:t>
            </a:r>
            <a:r>
              <a:rPr lang="en-US" altLang="en-US" dirty="0"/>
              <a:t> takmičenja. </a:t>
            </a:r>
            <a:endParaRPr lang="sr-Latn-RS" altLang="en-US" dirty="0"/>
          </a:p>
          <a:p>
            <a:r>
              <a:rPr lang="sr-Latn-RS" altLang="en-US" i="1" dirty="0"/>
              <a:t>D</a:t>
            </a:r>
            <a:r>
              <a:rPr lang="en-US" altLang="en-US" i="1" dirty="0" err="1"/>
              <a:t>efinisan</a:t>
            </a:r>
            <a:r>
              <a:rPr lang="en-US" altLang="en-US" i="1" dirty="0"/>
              <a:t> </a:t>
            </a:r>
            <a:r>
              <a:rPr lang="sr-Latn-RS" altLang="en-US" i="1" dirty="0"/>
              <a:t>je </a:t>
            </a:r>
            <a:r>
              <a:rPr lang="en-US" altLang="en-US" i="1" dirty="0" err="1"/>
              <a:t>dozvoljen</a:t>
            </a:r>
            <a:r>
              <a:rPr lang="en-US" altLang="en-US" i="1" dirty="0"/>
              <a:t> </a:t>
            </a:r>
            <a:r>
              <a:rPr lang="en-US" altLang="en-US" i="1" dirty="0" err="1"/>
              <a:t>broj</a:t>
            </a:r>
            <a:r>
              <a:rPr lang="en-US" altLang="en-US" i="1" dirty="0"/>
              <a:t> </a:t>
            </a:r>
            <a:r>
              <a:rPr lang="en-US" altLang="en-US" i="1" dirty="0" err="1"/>
              <a:t>takmičara</a:t>
            </a:r>
            <a:r>
              <a:rPr lang="en-US" altLang="en-US" i="1" dirty="0"/>
              <a:t> </a:t>
            </a:r>
            <a:r>
              <a:rPr lang="en-US" altLang="en-US" i="1" dirty="0" err="1"/>
              <a:t>koj</a:t>
            </a:r>
            <a:r>
              <a:rPr lang="sr-Latn-RS" altLang="en-US" i="1" dirty="0"/>
              <a:t>e</a:t>
            </a:r>
            <a:r>
              <a:rPr lang="en-US" altLang="en-US" i="1" dirty="0"/>
              <a:t> je </a:t>
            </a:r>
            <a:r>
              <a:rPr lang="en-US" altLang="en-US" i="1" dirty="0" err="1"/>
              <a:t>moguće</a:t>
            </a:r>
            <a:r>
              <a:rPr lang="en-US" altLang="en-US" i="1" dirty="0"/>
              <a:t> </a:t>
            </a:r>
            <a:r>
              <a:rPr lang="en-US" altLang="en-US" i="1" dirty="0" err="1"/>
              <a:t>prijaviti</a:t>
            </a:r>
            <a:r>
              <a:rPr lang="en-US" altLang="en-US" i="1" dirty="0"/>
              <a:t> (2 </a:t>
            </a:r>
            <a:r>
              <a:rPr lang="sr-Latn-RS" altLang="en-US" i="1" dirty="0"/>
              <a:t>x br. disciplina </a:t>
            </a:r>
            <a:r>
              <a:rPr lang="en-US" altLang="en-US" i="1" dirty="0"/>
              <a:t>ne </a:t>
            </a:r>
            <a:r>
              <a:rPr lang="en-US" altLang="en-US" i="1" dirty="0" err="1"/>
              <a:t>računajući</a:t>
            </a:r>
            <a:r>
              <a:rPr lang="en-US" altLang="en-US" i="1" dirty="0"/>
              <a:t> </a:t>
            </a:r>
            <a:r>
              <a:rPr lang="en-US" altLang="en-US" i="1" dirty="0" err="1"/>
              <a:t>štafetu</a:t>
            </a:r>
            <a:r>
              <a:rPr lang="en-US" altLang="en-US" i="1" dirty="0"/>
              <a:t> </a:t>
            </a:r>
            <a:r>
              <a:rPr lang="en-US" altLang="en-US" i="1" dirty="0" err="1"/>
              <a:t>npr</a:t>
            </a:r>
            <a:r>
              <a:rPr lang="en-US" altLang="en-US" i="1" dirty="0"/>
              <a:t>. </a:t>
            </a:r>
            <a:r>
              <a:rPr lang="en-US" altLang="en-US" i="1" dirty="0" err="1"/>
              <a:t>kod</a:t>
            </a:r>
            <a:r>
              <a:rPr lang="en-US" altLang="en-US" i="1" dirty="0"/>
              <a:t> </a:t>
            </a:r>
            <a:r>
              <a:rPr lang="en-US" altLang="en-US" i="1" dirty="0" err="1"/>
              <a:t>seniora</a:t>
            </a:r>
            <a:r>
              <a:rPr lang="en-US" altLang="en-US" i="1" dirty="0"/>
              <a:t> 10 </a:t>
            </a:r>
            <a:r>
              <a:rPr lang="en-US" altLang="en-US" i="1" dirty="0" err="1"/>
              <a:t>disciplina</a:t>
            </a:r>
            <a:r>
              <a:rPr lang="en-US" altLang="en-US" i="1" dirty="0"/>
              <a:t> + </a:t>
            </a:r>
            <a:r>
              <a:rPr lang="en-US" altLang="en-US" i="1" dirty="0" err="1"/>
              <a:t>štafeta</a:t>
            </a:r>
            <a:r>
              <a:rPr lang="en-US" altLang="en-US" i="1" dirty="0"/>
              <a:t>, </a:t>
            </a:r>
            <a:r>
              <a:rPr lang="en-US" altLang="en-US" i="1" dirty="0" err="1"/>
              <a:t>moguće</a:t>
            </a:r>
            <a:r>
              <a:rPr lang="en-US" altLang="en-US" i="1" dirty="0"/>
              <a:t> </a:t>
            </a:r>
            <a:r>
              <a:rPr lang="sr-Latn-RS" altLang="en-US" i="1" dirty="0"/>
              <a:t>je </a:t>
            </a:r>
            <a:r>
              <a:rPr lang="en-US" altLang="en-US" i="1" dirty="0" err="1"/>
              <a:t>prijaviti</a:t>
            </a:r>
            <a:r>
              <a:rPr lang="en-US" altLang="en-US" i="1" dirty="0"/>
              <a:t> </a:t>
            </a:r>
            <a:r>
              <a:rPr lang="en-US" altLang="en-US" i="1" dirty="0" err="1"/>
              <a:t>ukupno</a:t>
            </a:r>
            <a:r>
              <a:rPr lang="en-US" altLang="en-US" i="1" dirty="0"/>
              <a:t> 20 </a:t>
            </a:r>
            <a:r>
              <a:rPr lang="en-US" altLang="en-US" i="1" dirty="0" err="1"/>
              <a:t>atletičara</a:t>
            </a:r>
            <a:r>
              <a:rPr lang="en-US" altLang="en-US" i="1" dirty="0"/>
              <a:t> od </a:t>
            </a:r>
            <a:r>
              <a:rPr lang="en-US" altLang="en-US" i="1" dirty="0" err="1"/>
              <a:t>kojih</a:t>
            </a:r>
            <a:r>
              <a:rPr lang="en-US" altLang="en-US" i="1" dirty="0"/>
              <a:t> se </a:t>
            </a:r>
            <a:r>
              <a:rPr lang="en-US" altLang="en-US" i="1" dirty="0" err="1"/>
              <a:t>sastavlja</a:t>
            </a:r>
            <a:r>
              <a:rPr lang="en-US" altLang="en-US" i="1" dirty="0"/>
              <a:t> </a:t>
            </a:r>
            <a:r>
              <a:rPr lang="en-US" altLang="en-US" i="1" dirty="0" err="1"/>
              <a:t>ekipa</a:t>
            </a:r>
            <a:r>
              <a:rPr lang="en-US" altLang="en-US" i="1" dirty="0"/>
              <a:t>)</a:t>
            </a:r>
            <a:endParaRPr lang="en-US" altLang="en-US" dirty="0"/>
          </a:p>
        </p:txBody>
      </p:sp>
    </p:spTree>
    <p:custDataLst>
      <p:tags r:id="rId1"/>
    </p:custDataLst>
    <p:extLst>
      <p:ext uri="{BB962C8B-B14F-4D97-AF65-F5344CB8AC3E}">
        <p14:creationId xmlns:p14="http://schemas.microsoft.com/office/powerpoint/2010/main" val="119036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BACANJE VORTEKSA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3675316"/>
          </a:xfrm>
        </p:spPr>
        <p:txBody>
          <a:bodyPr/>
          <a:lstStyle/>
          <a:p>
            <a:r>
              <a:rPr lang="sr-Latn-RS" dirty="0"/>
              <a:t>Specifikacija – Nerf</a:t>
            </a:r>
          </a:p>
          <a:p>
            <a:r>
              <a:rPr lang="sr-Latn-RS" dirty="0"/>
              <a:t>Težina od 135 g ± 5 g; ukupna dužina 310 mm ± 5 mm</a:t>
            </a:r>
          </a:p>
          <a:p>
            <a:r>
              <a:rPr lang="sr-Latn-RS" dirty="0"/>
              <a:t>Vorteks ne sme da bude oštećen ni u jednom njegovom delu, a sme da poseduje ubore i nabore koje je postavio proizvođač</a:t>
            </a:r>
          </a:p>
          <a:p>
            <a:r>
              <a:rPr lang="sr-Latn-RS" dirty="0"/>
              <a:t>Sva ostala pravila su regulisana Pravilima za atletska takmičenja WA koja se odnose na bacanje koplja</a:t>
            </a:r>
          </a:p>
          <a:p>
            <a:endParaRPr lang="en-GB" dirty="0"/>
          </a:p>
        </p:txBody>
      </p:sp>
    </p:spTree>
    <p:custDataLst>
      <p:tags r:id="rId1"/>
    </p:custDataLst>
    <p:extLst>
      <p:ext uri="{BB962C8B-B14F-4D97-AF65-F5344CB8AC3E}">
        <p14:creationId xmlns:p14="http://schemas.microsoft.com/office/powerpoint/2010/main" val="2475495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1.9. ZAKLJUČIVANJE UGOVORA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427315"/>
            <a:ext cx="8877992" cy="3749647"/>
          </a:xfrm>
        </p:spPr>
        <p:txBody>
          <a:bodyPr/>
          <a:lstStyle/>
          <a:p>
            <a:r>
              <a:rPr lang="sr-Latn-RS" dirty="0"/>
              <a:t>Rok za zaključivanje ugovora najkasnije 30 dana pre održavanja takmičenja se NE MENJA</a:t>
            </a:r>
          </a:p>
          <a:p>
            <a:r>
              <a:rPr lang="sr-Latn-RS" dirty="0"/>
              <a:t>ASS i organizator moraju da poštuju zadati rok</a:t>
            </a:r>
            <a:endParaRPr lang="en-GB" dirty="0"/>
          </a:p>
        </p:txBody>
      </p:sp>
    </p:spTree>
    <p:custDataLst>
      <p:tags r:id="rId1"/>
    </p:custDataLst>
    <p:extLst>
      <p:ext uri="{BB962C8B-B14F-4D97-AF65-F5344CB8AC3E}">
        <p14:creationId xmlns:p14="http://schemas.microsoft.com/office/powerpoint/2010/main" val="994002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ROK ZA OTKAZIVANJE NASTUPA I OBJAVLJIVANJE LISTE PRIJAVLJENIH</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12175"/>
            <a:ext cx="8877992" cy="4364787"/>
          </a:xfrm>
        </p:spPr>
        <p:txBody>
          <a:bodyPr/>
          <a:lstStyle/>
          <a:p>
            <a:r>
              <a:rPr lang="sr-Latn-RS" dirty="0"/>
              <a:t>Prijave se prihvataju do utorka – 17:00 h</a:t>
            </a:r>
          </a:p>
          <a:p>
            <a:pPr marL="0" indent="0">
              <a:buNone/>
            </a:pPr>
            <a:endParaRPr lang="sr-Latn-RS" dirty="0"/>
          </a:p>
          <a:p>
            <a:r>
              <a:rPr lang="sr-Latn-RS" dirty="0"/>
              <a:t>Lista prijavljenih se objavljuje do srede – 12:00 h</a:t>
            </a:r>
          </a:p>
          <a:p>
            <a:pPr marL="0" indent="0">
              <a:buNone/>
            </a:pPr>
            <a:endParaRPr lang="sr-Latn-RS" dirty="0"/>
          </a:p>
          <a:p>
            <a:r>
              <a:rPr lang="sr-Latn-RS" dirty="0"/>
              <a:t>Odjave se prihvataju do srede – 20:00 h</a:t>
            </a:r>
          </a:p>
          <a:p>
            <a:pPr marL="0" indent="0">
              <a:buNone/>
            </a:pPr>
            <a:endParaRPr lang="sr-Latn-RS" dirty="0"/>
          </a:p>
          <a:p>
            <a:r>
              <a:rPr lang="sr-Latn-RS" dirty="0"/>
              <a:t>Bilten 1 se objavljuje do četvrtka – 17:00 h</a:t>
            </a:r>
            <a:endParaRPr lang="en-GB" dirty="0"/>
          </a:p>
        </p:txBody>
      </p:sp>
    </p:spTree>
    <p:custDataLst>
      <p:tags r:id="rId1"/>
    </p:custDataLst>
    <p:extLst>
      <p:ext uri="{BB962C8B-B14F-4D97-AF65-F5344CB8AC3E}">
        <p14:creationId xmlns:p14="http://schemas.microsoft.com/office/powerpoint/2010/main" val="3003835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7.3.20. – IZRADA STARTNIH LISTA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643447"/>
            <a:ext cx="8877992" cy="3533516"/>
          </a:xfrm>
        </p:spPr>
        <p:txBody>
          <a:bodyPr/>
          <a:lstStyle/>
          <a:p>
            <a:r>
              <a:rPr lang="sr-Latn-RS" dirty="0"/>
              <a:t>Osoba koja će biti zadužena za Startne liste i Satnice biće osoba iz ASS (jedno lice isključivo zaduženo za izradu uz konsultacije sa delegatima ili Tehnički delegat)</a:t>
            </a:r>
            <a:endParaRPr lang="en-GB" dirty="0"/>
          </a:p>
        </p:txBody>
      </p:sp>
    </p:spTree>
    <p:custDataLst>
      <p:tags r:id="rId1"/>
    </p:custDataLst>
    <p:extLst>
      <p:ext uri="{BB962C8B-B14F-4D97-AF65-F5344CB8AC3E}">
        <p14:creationId xmlns:p14="http://schemas.microsoft.com/office/powerpoint/2010/main" val="2029097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7.6. – SLUŽBENI PREDSTAVNIK KLUBA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211185"/>
            <a:ext cx="8877992" cy="3965778"/>
          </a:xfrm>
        </p:spPr>
        <p:txBody>
          <a:bodyPr/>
          <a:lstStyle/>
          <a:p>
            <a:r>
              <a:rPr lang="sr-Latn-RS" dirty="0"/>
              <a:t>Samo jedno ovlašćeno lice može biti SLUŽBENI PREDSTAVNIK KLUBA koje će imati svoju akreditaciju koju će ASS izdati svakom klubu</a:t>
            </a:r>
          </a:p>
          <a:p>
            <a:r>
              <a:rPr lang="sr-Latn-RS" dirty="0"/>
              <a:t>Organizator nije dužan da dostavlja štampani materijal (Bilten br. 1), već se isti isključivo dostavlja u elektronskoj formi</a:t>
            </a:r>
            <a:endParaRPr lang="en-GB" dirty="0"/>
          </a:p>
        </p:txBody>
      </p:sp>
    </p:spTree>
    <p:custDataLst>
      <p:tags r:id="rId1"/>
    </p:custDataLst>
    <p:extLst>
      <p:ext uri="{BB962C8B-B14F-4D97-AF65-F5344CB8AC3E}">
        <p14:creationId xmlns:p14="http://schemas.microsoft.com/office/powerpoint/2010/main" val="3330578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8.14. – TEHNIČKI DELEGAT ASS</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493818"/>
            <a:ext cx="8877992" cy="3683144"/>
          </a:xfrm>
        </p:spPr>
        <p:txBody>
          <a:bodyPr/>
          <a:lstStyle/>
          <a:p>
            <a:r>
              <a:rPr lang="sr-Latn-RS" altLang="en-US" dirty="0"/>
              <a:t>Tehnički delegat dostavlja TK ASS izveštaj sa takmičenja</a:t>
            </a:r>
          </a:p>
          <a:p>
            <a:r>
              <a:rPr lang="en-US" altLang="en-US" dirty="0" err="1"/>
              <a:t>Kancelarija</a:t>
            </a:r>
            <a:r>
              <a:rPr lang="en-US" altLang="en-US" dirty="0"/>
              <a:t> </a:t>
            </a:r>
            <a:r>
              <a:rPr lang="en-US" altLang="en-US" dirty="0" err="1"/>
              <a:t>dostavlja</a:t>
            </a:r>
            <a:r>
              <a:rPr lang="en-US" altLang="en-US" dirty="0"/>
              <a:t> </a:t>
            </a:r>
            <a:r>
              <a:rPr lang="en-US" altLang="en-US" dirty="0" err="1"/>
              <a:t>organizatoru</a:t>
            </a:r>
            <a:r>
              <a:rPr lang="sr-Latn-RS" altLang="en-US" dirty="0"/>
              <a:t> primerak overenog izveštaja</a:t>
            </a:r>
            <a:endParaRPr lang="en-US" altLang="en-US" dirty="0"/>
          </a:p>
          <a:p>
            <a:endParaRPr lang="en-GB" dirty="0"/>
          </a:p>
        </p:txBody>
      </p:sp>
    </p:spTree>
    <p:custDataLst>
      <p:tags r:id="rId1"/>
    </p:custDataLst>
    <p:extLst>
      <p:ext uri="{BB962C8B-B14F-4D97-AF65-F5344CB8AC3E}">
        <p14:creationId xmlns:p14="http://schemas.microsoft.com/office/powerpoint/2010/main" val="2183109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KONTROLNI MITINZI</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360815"/>
            <a:ext cx="8877992" cy="3816148"/>
          </a:xfrm>
        </p:spPr>
        <p:txBody>
          <a:bodyPr/>
          <a:lstStyle/>
          <a:p>
            <a:r>
              <a:rPr lang="sr-Latn-CS" altLang="en-US" dirty="0"/>
              <a:t>Kontrolni mitin</a:t>
            </a:r>
            <a:r>
              <a:rPr lang="sr-Latn-RS" altLang="en-US" dirty="0"/>
              <a:t>zi mogu da se organizuju isključivo u zasebnom terminu od takmičenja iz programa ASS i regionalnih saveza, odnosno satnice ne smeju da se preklapaju</a:t>
            </a:r>
            <a:endParaRPr lang="en-US" altLang="en-US" dirty="0"/>
          </a:p>
          <a:p>
            <a:endParaRPr lang="en-GB" dirty="0"/>
          </a:p>
        </p:txBody>
      </p:sp>
    </p:spTree>
    <p:custDataLst>
      <p:tags r:id="rId1"/>
    </p:custDataLst>
    <p:extLst>
      <p:ext uri="{BB962C8B-B14F-4D97-AF65-F5344CB8AC3E}">
        <p14:creationId xmlns:p14="http://schemas.microsoft.com/office/powerpoint/2010/main" val="2143082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4.7. UČEŠĆE STRANIH DRŽAVLJANA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128058"/>
            <a:ext cx="8877992" cy="4048904"/>
          </a:xfrm>
        </p:spPr>
        <p:txBody>
          <a:bodyPr/>
          <a:lstStyle/>
          <a:p>
            <a:r>
              <a:rPr lang="sr-Latn-RS" altLang="en-US" dirty="0"/>
              <a:t>Strani takmičar</a:t>
            </a:r>
            <a:r>
              <a:rPr lang="en-US" altLang="en-US" dirty="0"/>
              <a:t>, </a:t>
            </a:r>
            <a:r>
              <a:rPr lang="en-US" altLang="en-US" dirty="0" err="1"/>
              <a:t>naročito</a:t>
            </a:r>
            <a:r>
              <a:rPr lang="en-US" altLang="en-US" dirty="0"/>
              <a:t> u dvorani, ne </a:t>
            </a:r>
            <a:r>
              <a:rPr lang="en-US" altLang="en-US" dirty="0" err="1"/>
              <a:t>može</a:t>
            </a:r>
            <a:r>
              <a:rPr lang="en-US" altLang="en-US" dirty="0"/>
              <a:t> </a:t>
            </a:r>
            <a:r>
              <a:rPr lang="en-US" altLang="en-US" dirty="0" err="1"/>
              <a:t>biti</a:t>
            </a:r>
            <a:r>
              <a:rPr lang="en-US" altLang="en-US" dirty="0"/>
              <a:t> u </a:t>
            </a:r>
            <a:r>
              <a:rPr lang="en-US" altLang="en-US" dirty="0" err="1"/>
              <a:t>prvoj</a:t>
            </a:r>
            <a:r>
              <a:rPr lang="en-US" altLang="en-US" dirty="0"/>
              <a:t> </a:t>
            </a:r>
            <a:r>
              <a:rPr lang="en-US" altLang="en-US" dirty="0" err="1"/>
              <a:t>grupi</a:t>
            </a:r>
            <a:r>
              <a:rPr lang="en-US" altLang="en-US" dirty="0"/>
              <a:t> u </a:t>
            </a:r>
            <a:r>
              <a:rPr lang="en-US" altLang="en-US" dirty="0" err="1"/>
              <a:t>onoj</a:t>
            </a:r>
            <a:r>
              <a:rPr lang="en-US" altLang="en-US" dirty="0"/>
              <a:t> </a:t>
            </a:r>
            <a:r>
              <a:rPr lang="en-US" altLang="en-US" dirty="0" err="1"/>
              <a:t>disciplini</a:t>
            </a:r>
            <a:r>
              <a:rPr lang="en-US" altLang="en-US" dirty="0"/>
              <a:t> </a:t>
            </a:r>
            <a:r>
              <a:rPr lang="en-US" altLang="en-US" dirty="0" err="1"/>
              <a:t>gde</a:t>
            </a:r>
            <a:r>
              <a:rPr lang="en-US" altLang="en-US" dirty="0"/>
              <a:t> se na </a:t>
            </a:r>
            <a:r>
              <a:rPr lang="en-US" altLang="en-US" dirty="0" err="1"/>
              <a:t>osnovu</a:t>
            </a:r>
            <a:r>
              <a:rPr lang="en-US" altLang="en-US" dirty="0"/>
              <a:t> </a:t>
            </a:r>
            <a:r>
              <a:rPr lang="en-US" altLang="en-US" dirty="0" err="1"/>
              <a:t>rezultata</a:t>
            </a:r>
            <a:r>
              <a:rPr lang="en-US" altLang="en-US" dirty="0"/>
              <a:t> </a:t>
            </a:r>
            <a:r>
              <a:rPr lang="en-US" altLang="en-US" dirty="0" err="1"/>
              <a:t>odlučuje</a:t>
            </a:r>
            <a:r>
              <a:rPr lang="en-US" altLang="en-US" dirty="0"/>
              <a:t> o ko</a:t>
            </a:r>
            <a:r>
              <a:rPr lang="sr-Latn-RS" altLang="en-US" dirty="0"/>
              <a:t>n</a:t>
            </a:r>
            <a:r>
              <a:rPr lang="en-US" altLang="en-US" dirty="0" err="1"/>
              <a:t>ačnom</a:t>
            </a:r>
            <a:r>
              <a:rPr lang="en-US" altLang="en-US" dirty="0"/>
              <a:t> </a:t>
            </a:r>
            <a:r>
              <a:rPr lang="en-US" altLang="en-US" dirty="0" err="1"/>
              <a:t>plasmanu</a:t>
            </a:r>
            <a:r>
              <a:rPr lang="sr-Latn-RS" altLang="en-US" dirty="0"/>
              <a:t>, u</a:t>
            </a:r>
            <a:r>
              <a:rPr lang="en-US" altLang="en-US" dirty="0" err="1"/>
              <a:t>koliko</a:t>
            </a:r>
            <a:r>
              <a:rPr lang="en-US" altLang="en-US" dirty="0"/>
              <a:t> je finale po </a:t>
            </a:r>
            <a:r>
              <a:rPr lang="en-US" altLang="en-US" dirty="0" err="1"/>
              <a:t>grupama</a:t>
            </a:r>
            <a:endParaRPr lang="sr-Latn-RS" altLang="en-US" dirty="0"/>
          </a:p>
          <a:p>
            <a:endParaRPr lang="sr-Latn-RS" altLang="en-US" dirty="0"/>
          </a:p>
          <a:p>
            <a:r>
              <a:rPr lang="en-US" altLang="en-US" dirty="0"/>
              <a:t>Na </a:t>
            </a:r>
            <a:r>
              <a:rPr lang="sr-Latn-RS" altLang="en-US" dirty="0"/>
              <a:t>E</a:t>
            </a:r>
            <a:r>
              <a:rPr lang="en-US" altLang="en-US" dirty="0" err="1"/>
              <a:t>kipnim</a:t>
            </a:r>
            <a:r>
              <a:rPr lang="en-US" altLang="en-US" dirty="0"/>
              <a:t> </a:t>
            </a:r>
            <a:r>
              <a:rPr lang="en-US" altLang="en-US" dirty="0" err="1"/>
              <a:t>prvenstvima</a:t>
            </a:r>
            <a:r>
              <a:rPr lang="en-US" altLang="en-US" dirty="0"/>
              <a:t> </a:t>
            </a:r>
            <a:r>
              <a:rPr lang="en-US" altLang="en-US" dirty="0" err="1"/>
              <a:t>nastup</a:t>
            </a:r>
            <a:r>
              <a:rPr lang="en-US" altLang="en-US" dirty="0"/>
              <a:t> </a:t>
            </a:r>
            <a:r>
              <a:rPr lang="en-US" altLang="en-US" dirty="0" err="1"/>
              <a:t>isključivo</a:t>
            </a:r>
            <a:r>
              <a:rPr lang="en-US" altLang="en-US" dirty="0"/>
              <a:t> u </a:t>
            </a:r>
            <a:r>
              <a:rPr lang="sr-Latn-RS" altLang="en-US" dirty="0"/>
              <a:t>zasebnoj</a:t>
            </a:r>
            <a:r>
              <a:rPr lang="en-US" altLang="en-US" dirty="0"/>
              <a:t> </a:t>
            </a:r>
            <a:r>
              <a:rPr lang="en-US" altLang="en-US" dirty="0" err="1"/>
              <a:t>grupi</a:t>
            </a:r>
            <a:endParaRPr lang="en-US" altLang="en-US" dirty="0"/>
          </a:p>
        </p:txBody>
      </p:sp>
    </p:spTree>
    <p:custDataLst>
      <p:tags r:id="rId1"/>
    </p:custDataLst>
    <p:extLst>
      <p:ext uri="{BB962C8B-B14F-4D97-AF65-F5344CB8AC3E}">
        <p14:creationId xmlns:p14="http://schemas.microsoft.com/office/powerpoint/2010/main" val="415973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7.5.8. NE NASTUPANJE PRIJAVLJENOG TAKMIČARA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690688"/>
            <a:ext cx="8877992" cy="4486275"/>
          </a:xfrm>
        </p:spPr>
        <p:txBody>
          <a:bodyPr>
            <a:normAutofit/>
          </a:bodyPr>
          <a:lstStyle/>
          <a:p>
            <a:r>
              <a:rPr lang="en-US" altLang="en-US" sz="2600" dirty="0" err="1"/>
              <a:t>Ukoliko</a:t>
            </a:r>
            <a:r>
              <a:rPr lang="en-US" altLang="en-US" sz="2600" dirty="0"/>
              <a:t> na </a:t>
            </a:r>
            <a:r>
              <a:rPr lang="en-US" altLang="en-US" sz="2600" dirty="0" err="1"/>
              <a:t>takmičenju</a:t>
            </a:r>
            <a:r>
              <a:rPr lang="en-US" altLang="en-US" sz="2600" dirty="0"/>
              <a:t> ne </a:t>
            </a:r>
            <a:r>
              <a:rPr lang="en-US" altLang="en-US" sz="2600" dirty="0" err="1"/>
              <a:t>nastupi</a:t>
            </a:r>
            <a:r>
              <a:rPr lang="en-US" altLang="en-US" sz="2600" dirty="0"/>
              <a:t> </a:t>
            </a:r>
            <a:r>
              <a:rPr lang="en-US" altLang="en-US" sz="2600" dirty="0" err="1"/>
              <a:t>prijavljeni</a:t>
            </a:r>
            <a:r>
              <a:rPr lang="en-US" altLang="en-US" sz="2600" dirty="0"/>
              <a:t> </a:t>
            </a:r>
            <a:r>
              <a:rPr lang="en-US" altLang="en-US" sz="2600" dirty="0" err="1"/>
              <a:t>takmičar</a:t>
            </a:r>
            <a:r>
              <a:rPr lang="en-US" altLang="en-US" sz="2600" dirty="0"/>
              <a:t>, a </a:t>
            </a:r>
            <a:r>
              <a:rPr lang="en-US" altLang="en-US" sz="2600" dirty="0" err="1"/>
              <a:t>njegov</a:t>
            </a:r>
            <a:r>
              <a:rPr lang="en-US" altLang="en-US" sz="2600" dirty="0"/>
              <a:t> </a:t>
            </a:r>
            <a:r>
              <a:rPr lang="en-US" altLang="en-US" sz="2600" dirty="0" err="1"/>
              <a:t>nastup</a:t>
            </a:r>
            <a:r>
              <a:rPr lang="en-US" altLang="en-US" sz="2600" dirty="0"/>
              <a:t> </a:t>
            </a:r>
            <a:r>
              <a:rPr lang="en-US" altLang="en-US" sz="2600" dirty="0" err="1"/>
              <a:t>nije</a:t>
            </a:r>
            <a:r>
              <a:rPr lang="en-US" altLang="en-US" sz="2600" dirty="0"/>
              <a:t> </a:t>
            </a:r>
            <a:r>
              <a:rPr lang="en-US" altLang="en-US" sz="2600" dirty="0" err="1"/>
              <a:t>pismeno</a:t>
            </a:r>
            <a:r>
              <a:rPr lang="en-US" altLang="en-US" sz="2600" dirty="0"/>
              <a:t> </a:t>
            </a:r>
            <a:r>
              <a:rPr lang="en-US" altLang="en-US" sz="2600" dirty="0" err="1"/>
              <a:t>otkazan</a:t>
            </a:r>
            <a:r>
              <a:rPr lang="sr-Latn-RS" altLang="en-US" sz="2600" dirty="0"/>
              <a:t> u datom roku ili uz validno opravdanje nakon roka</a:t>
            </a:r>
            <a:r>
              <a:rPr lang="en-US" altLang="en-US" sz="2600" dirty="0"/>
              <a:t>, klub je </a:t>
            </a:r>
            <a:r>
              <a:rPr lang="en-US" altLang="en-US" sz="2600" dirty="0" err="1"/>
              <a:t>obavezan</a:t>
            </a:r>
            <a:r>
              <a:rPr lang="en-US" altLang="en-US" sz="2600" dirty="0"/>
              <a:t> da </a:t>
            </a:r>
            <a:r>
              <a:rPr lang="en-US" altLang="en-US" sz="2600" dirty="0" err="1"/>
              <a:t>plati</a:t>
            </a:r>
            <a:r>
              <a:rPr lang="en-US" altLang="en-US" sz="2600" dirty="0"/>
              <a:t> </a:t>
            </a:r>
            <a:r>
              <a:rPr lang="sr-Latn-RS" altLang="en-US" sz="2600" b="1" i="1" dirty="0"/>
              <a:t>određen iznos*</a:t>
            </a:r>
            <a:r>
              <a:rPr lang="en-US" altLang="en-US" sz="2600" b="1" i="1" dirty="0"/>
              <a:t> </a:t>
            </a:r>
            <a:r>
              <a:rPr lang="en-US" altLang="en-US" sz="2600" dirty="0"/>
              <a:t>na </a:t>
            </a:r>
            <a:r>
              <a:rPr lang="en-US" altLang="en-US" sz="2600" dirty="0" err="1"/>
              <a:t>ime</a:t>
            </a:r>
            <a:r>
              <a:rPr lang="en-US" altLang="en-US" sz="2600" dirty="0"/>
              <a:t> </a:t>
            </a:r>
            <a:r>
              <a:rPr lang="en-US" altLang="en-US" sz="2600" dirty="0" err="1"/>
              <a:t>penala</a:t>
            </a:r>
            <a:r>
              <a:rPr lang="en-US" altLang="en-US" sz="2600" dirty="0"/>
              <a:t> za </a:t>
            </a:r>
            <a:r>
              <a:rPr lang="en-US" altLang="en-US" sz="2600" dirty="0" err="1"/>
              <a:t>nenastupanje</a:t>
            </a:r>
            <a:r>
              <a:rPr lang="en-US" altLang="en-US" sz="2600" dirty="0"/>
              <a:t> (po </a:t>
            </a:r>
            <a:r>
              <a:rPr lang="en-US" altLang="en-US" sz="2600" dirty="0" err="1"/>
              <a:t>takmičaru</a:t>
            </a:r>
            <a:r>
              <a:rPr lang="en-US" altLang="en-US" sz="2600" dirty="0"/>
              <a:t>) na </a:t>
            </a:r>
            <a:r>
              <a:rPr lang="en-US" altLang="en-US" sz="2600" dirty="0" err="1"/>
              <a:t>račun</a:t>
            </a:r>
            <a:r>
              <a:rPr lang="en-US" altLang="en-US" sz="2600" dirty="0"/>
              <a:t> ASS u </a:t>
            </a:r>
            <a:r>
              <a:rPr lang="en-US" altLang="en-US" sz="2600" dirty="0" err="1"/>
              <a:t>roku</a:t>
            </a:r>
            <a:r>
              <a:rPr lang="en-US" altLang="en-US" sz="2600" dirty="0"/>
              <a:t> od 3 dana po </a:t>
            </a:r>
            <a:r>
              <a:rPr lang="en-US" altLang="en-US" sz="2600" dirty="0" err="1"/>
              <a:t>prijemu</a:t>
            </a:r>
            <a:r>
              <a:rPr lang="en-US" altLang="en-US" sz="2600" dirty="0"/>
              <a:t> </a:t>
            </a:r>
            <a:r>
              <a:rPr lang="en-US" altLang="en-US" sz="2600" dirty="0" err="1"/>
              <a:t>rešenja</a:t>
            </a:r>
            <a:r>
              <a:rPr lang="en-US" altLang="en-US" sz="2600" dirty="0"/>
              <a:t> </a:t>
            </a:r>
            <a:r>
              <a:rPr lang="en-US" altLang="en-US" sz="2600" dirty="0" err="1"/>
              <a:t>Takmičarske</a:t>
            </a:r>
            <a:r>
              <a:rPr lang="en-US" altLang="en-US" sz="2600" dirty="0"/>
              <a:t> </a:t>
            </a:r>
            <a:r>
              <a:rPr lang="en-US" altLang="en-US" sz="2600" dirty="0" err="1"/>
              <a:t>komisije</a:t>
            </a:r>
            <a:r>
              <a:rPr lang="en-US" altLang="en-US" sz="2600" dirty="0"/>
              <a:t> ASS </a:t>
            </a:r>
            <a:r>
              <a:rPr lang="en-US" altLang="en-US" sz="2600" dirty="0" err="1"/>
              <a:t>ili</a:t>
            </a:r>
            <a:r>
              <a:rPr lang="en-US" altLang="en-US" sz="2600" dirty="0"/>
              <a:t> </a:t>
            </a:r>
            <a:r>
              <a:rPr lang="en-US" altLang="en-US" sz="2600" dirty="0" err="1"/>
              <a:t>Komesara</a:t>
            </a:r>
            <a:r>
              <a:rPr lang="en-US" altLang="en-US" sz="2600" dirty="0"/>
              <a:t> za takmičenja ASS pod </a:t>
            </a:r>
            <a:r>
              <a:rPr lang="en-US" altLang="en-US" sz="2600" dirty="0" err="1"/>
              <a:t>pretnjom</a:t>
            </a:r>
            <a:r>
              <a:rPr lang="en-US" altLang="en-US" sz="2600" dirty="0"/>
              <a:t> </a:t>
            </a:r>
            <a:r>
              <a:rPr lang="en-US" altLang="en-US" sz="2600" dirty="0" err="1"/>
              <a:t>automatske</a:t>
            </a:r>
            <a:r>
              <a:rPr lang="en-US" altLang="en-US" sz="2600" dirty="0"/>
              <a:t> </a:t>
            </a:r>
            <a:r>
              <a:rPr lang="en-US" altLang="en-US" sz="2600" dirty="0" err="1"/>
              <a:t>suspenzije</a:t>
            </a:r>
            <a:r>
              <a:rPr lang="en-US" altLang="en-US" sz="2600" dirty="0"/>
              <a:t> </a:t>
            </a:r>
            <a:r>
              <a:rPr lang="en-US" altLang="en-US" sz="2600" dirty="0" err="1"/>
              <a:t>kluba</a:t>
            </a:r>
            <a:r>
              <a:rPr lang="en-US" altLang="en-US" sz="2600" dirty="0"/>
              <a:t> i </a:t>
            </a:r>
            <a:r>
              <a:rPr lang="en-US" altLang="en-US" sz="2600" dirty="0" err="1"/>
              <a:t>zabrane</a:t>
            </a:r>
            <a:r>
              <a:rPr lang="en-US" altLang="en-US" sz="2600" dirty="0"/>
              <a:t> </a:t>
            </a:r>
            <a:r>
              <a:rPr lang="en-US" altLang="en-US" sz="2600" dirty="0" err="1"/>
              <a:t>nastupa</a:t>
            </a:r>
            <a:r>
              <a:rPr lang="en-US" altLang="en-US" sz="2600" dirty="0"/>
              <a:t> </a:t>
            </a:r>
            <a:r>
              <a:rPr lang="en-US" altLang="en-US" sz="2600" dirty="0" err="1"/>
              <a:t>njegovih</a:t>
            </a:r>
            <a:r>
              <a:rPr lang="en-US" altLang="en-US" sz="2600" dirty="0"/>
              <a:t> </a:t>
            </a:r>
            <a:r>
              <a:rPr lang="en-US" altLang="en-US" sz="2600" dirty="0" err="1"/>
              <a:t>takmičara</a:t>
            </a:r>
            <a:r>
              <a:rPr lang="en-US" altLang="en-US" sz="2600" dirty="0"/>
              <a:t> do </a:t>
            </a:r>
            <a:r>
              <a:rPr lang="en-US" altLang="en-US" sz="2600" dirty="0" err="1"/>
              <a:t>izmirenja</a:t>
            </a:r>
            <a:r>
              <a:rPr lang="en-US" altLang="en-US" sz="2600" dirty="0"/>
              <a:t> </a:t>
            </a:r>
            <a:r>
              <a:rPr lang="en-US" altLang="en-US" sz="2600" dirty="0" err="1"/>
              <a:t>obaveze</a:t>
            </a:r>
            <a:r>
              <a:rPr lang="en-US" altLang="en-US" sz="2600" dirty="0"/>
              <a:t>.</a:t>
            </a:r>
            <a:endParaRPr lang="sr-Latn-RS" altLang="en-US" sz="2600" dirty="0"/>
          </a:p>
          <a:p>
            <a:r>
              <a:rPr lang="sr-Latn-RS" altLang="en-US" sz="2600" b="1" dirty="0">
                <a:solidFill>
                  <a:srgbClr val="FF0000"/>
                </a:solidFill>
              </a:rPr>
              <a:t>Obezbediće se striktna primena ovog člana!!!</a:t>
            </a:r>
          </a:p>
          <a:p>
            <a:pPr marL="914400" lvl="2" indent="0" fontAlgn="base">
              <a:spcBef>
                <a:spcPct val="20000"/>
              </a:spcBef>
              <a:spcAft>
                <a:spcPct val="0"/>
              </a:spcAft>
              <a:buNone/>
            </a:pPr>
            <a:r>
              <a:rPr lang="sr-Latn-RS" altLang="en-US" dirty="0"/>
              <a:t>* UO ASS će doneti Odluku o visini novčane kazne</a:t>
            </a:r>
          </a:p>
        </p:txBody>
      </p:sp>
    </p:spTree>
    <p:custDataLst>
      <p:tags r:id="rId1"/>
    </p:custDataLst>
    <p:extLst>
      <p:ext uri="{BB962C8B-B14F-4D97-AF65-F5344CB8AC3E}">
        <p14:creationId xmlns:p14="http://schemas.microsoft.com/office/powerpoint/2010/main" val="1509019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1657004" y="2613807"/>
            <a:ext cx="8877992" cy="1630386"/>
          </a:xfrm>
        </p:spPr>
        <p:txBody>
          <a:bodyPr>
            <a:normAutofit fontScale="92500"/>
          </a:bodyPr>
          <a:lstStyle/>
          <a:p>
            <a:pPr marL="0" indent="0">
              <a:buNone/>
            </a:pPr>
            <a:r>
              <a:rPr lang="sr-Latn-RS" sz="8800" dirty="0"/>
              <a:t>HVALA NA PAŽNJI !!!</a:t>
            </a:r>
            <a:endParaRPr lang="en-GB" sz="8800" dirty="0"/>
          </a:p>
        </p:txBody>
      </p:sp>
    </p:spTree>
    <p:custDataLst>
      <p:tags r:id="rId1"/>
    </p:custDataLst>
    <p:extLst>
      <p:ext uri="{BB962C8B-B14F-4D97-AF65-F5344CB8AC3E}">
        <p14:creationId xmlns:p14="http://schemas.microsoft.com/office/powerpoint/2010/main" val="189306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PRAVILA ZA ATLETSKA</a:t>
            </a:r>
            <a:br>
              <a:rPr lang="sr-Latn-RS" b="1" dirty="0"/>
            </a:br>
            <a:r>
              <a:rPr lang="sr-Latn-RS" b="1" dirty="0"/>
              <a:t>TAKMIČENJA ASS</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noAutofit/>
          </a:bodyPr>
          <a:lstStyle/>
          <a:p>
            <a:r>
              <a:rPr lang="sr-Latn-RS" sz="2600" dirty="0"/>
              <a:t>Pored prevoda Pravila WA Pravila ASS sadržaće pravila koja regulišu discipline i kategorije koje postoje u programu ASS, a nisu predviđena Pravilima WA </a:t>
            </a:r>
          </a:p>
          <a:p>
            <a:r>
              <a:rPr lang="sr-Latn-RS" sz="2600" dirty="0"/>
              <a:t>Pravila ASS biće objavljena do kraja 2019. godine</a:t>
            </a:r>
          </a:p>
          <a:p>
            <a:r>
              <a:rPr lang="sr-Latn-RS" sz="2600" dirty="0"/>
              <a:t>Članovi Propozicija ASS koje se ne odnose na pravo nastupa i na raspored disciplina biće prebačeni u Pravila ASS (npr. težine sprava i specifikacija prepona, nalaziće se u Pravilima ASS u jedinstvenoj tabeli, kao i način trčanja štafeta neregulisan Pravilima WA)</a:t>
            </a:r>
            <a:endParaRPr lang="en-GB" sz="2600" dirty="0"/>
          </a:p>
        </p:txBody>
      </p:sp>
    </p:spTree>
    <p:custDataLst>
      <p:tags r:id="rId1"/>
    </p:custDataLst>
    <p:extLst>
      <p:ext uri="{BB962C8B-B14F-4D97-AF65-F5344CB8AC3E}">
        <p14:creationId xmlns:p14="http://schemas.microsoft.com/office/powerpoint/2010/main" val="36550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144.4. (g) – DOZVOLJENA POMOĆ</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2493817"/>
            <a:ext cx="8877992" cy="3683145"/>
          </a:xfrm>
        </p:spPr>
        <p:txBody>
          <a:bodyPr/>
          <a:lstStyle/>
          <a:p>
            <a:r>
              <a:rPr lang="sr-Latn-RS" dirty="0"/>
              <a:t>Fizička pomoć od strane službenih lica na takmičenju ili osobe određene od strane organizatora </a:t>
            </a:r>
            <a:r>
              <a:rPr lang="sr-Latn-RS" b="1" dirty="0">
                <a:solidFill>
                  <a:srgbClr val="00B050"/>
                </a:solidFill>
              </a:rPr>
              <a:t>JE DOZVOLJENA </a:t>
            </a:r>
            <a:r>
              <a:rPr lang="sr-Latn-RS" dirty="0"/>
              <a:t>samo da se takmičar vrati u stojeći položaj (bez pomoći u napredovanju u trci) ili da se omogući medicinska pomoć </a:t>
            </a:r>
            <a:endParaRPr lang="en-GB" dirty="0"/>
          </a:p>
        </p:txBody>
      </p:sp>
    </p:spTree>
    <p:custDataLst>
      <p:tags r:id="rId1"/>
    </p:custDataLst>
    <p:extLst>
      <p:ext uri="{BB962C8B-B14F-4D97-AF65-F5344CB8AC3E}">
        <p14:creationId xmlns:p14="http://schemas.microsoft.com/office/powerpoint/2010/main" val="34071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145.3. - DISKVALIFIKACIJA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Ukoliko je štafeta diskvalifikovana po članu 125.5 (disciplinski prekršaj) diskvalifikacija se ne prenosi na pojedine članove štafete, koji nastavljaju takmičenje u pojedinačnim disciplinama</a:t>
            </a:r>
            <a:endParaRPr lang="en-GB" dirty="0"/>
          </a:p>
        </p:txBody>
      </p:sp>
    </p:spTree>
    <p:custDataLst>
      <p:tags r:id="rId1"/>
    </p:custDataLst>
    <p:extLst>
      <p:ext uri="{BB962C8B-B14F-4D97-AF65-F5344CB8AC3E}">
        <p14:creationId xmlns:p14="http://schemas.microsoft.com/office/powerpoint/2010/main" val="186149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146.4. (d) – PROTESTI I ŽALBE</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Ukoliko protestuje takmičar ili tim koji nije završio trku, Glavni sudija mora da odredi da li je taj takmičar ili tim bio ili je trebalo da bude diskvalifikovan za prekršaj nevezan na protest, uložen protest će biti odbačen</a:t>
            </a:r>
            <a:endParaRPr lang="en-GB" dirty="0"/>
          </a:p>
        </p:txBody>
      </p:sp>
    </p:spTree>
    <p:custDataLst>
      <p:tags r:id="rId1"/>
    </p:custDataLst>
    <p:extLst>
      <p:ext uri="{BB962C8B-B14F-4D97-AF65-F5344CB8AC3E}">
        <p14:creationId xmlns:p14="http://schemas.microsoft.com/office/powerpoint/2010/main" val="375280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19A8-8793-48E4-8B06-A33BC24EBAF9}"/>
              </a:ext>
            </a:extLst>
          </p:cNvPr>
          <p:cNvSpPr>
            <a:spLocks noGrp="1"/>
          </p:cNvSpPr>
          <p:nvPr>
            <p:ph type="title"/>
          </p:nvPr>
        </p:nvSpPr>
        <p:spPr>
          <a:xfrm>
            <a:off x="2510444" y="365760"/>
            <a:ext cx="8877992" cy="1324928"/>
          </a:xfrm>
        </p:spPr>
        <p:txBody>
          <a:bodyPr/>
          <a:lstStyle/>
          <a:p>
            <a:pPr algn="ctr"/>
            <a:r>
              <a:rPr lang="sr-Latn-RS" b="1" dirty="0"/>
              <a:t>147.2. (a) i (b) – MEŠOVITA TAKMIČENJA</a:t>
            </a:r>
            <a:endParaRPr lang="en-GB" b="1" dirty="0"/>
          </a:p>
        </p:txBody>
      </p:sp>
      <p:sp>
        <p:nvSpPr>
          <p:cNvPr id="3" name="Content Placeholder 2">
            <a:extLst>
              <a:ext uri="{FF2B5EF4-FFF2-40B4-BE49-F238E27FC236}">
                <a16:creationId xmlns:a16="http://schemas.microsoft.com/office/drawing/2014/main" id="{37D2D7EB-9720-4549-A6A1-201D88B9A536}"/>
              </a:ext>
            </a:extLst>
          </p:cNvPr>
          <p:cNvSpPr>
            <a:spLocks noGrp="1"/>
          </p:cNvSpPr>
          <p:nvPr>
            <p:ph idx="1"/>
          </p:nvPr>
        </p:nvSpPr>
        <p:spPr>
          <a:xfrm>
            <a:off x="2510444" y="1827709"/>
            <a:ext cx="8877992" cy="4349254"/>
          </a:xfrm>
        </p:spPr>
        <p:txBody>
          <a:bodyPr/>
          <a:lstStyle/>
          <a:p>
            <a:r>
              <a:rPr lang="sr-Latn-RS" dirty="0"/>
              <a:t>Mešoviti nastup u trkama na 5.000 m ili dužim dozvoljen je samo u slučaju da nema dovoljno takmičara jednog ili drugog pola. Rezultati i zapisnici moraju biti odvojeni i trka se ne sme organizovati sa ciljem da jedan pol „vuče“ drugi pol.</a:t>
            </a:r>
          </a:p>
          <a:p>
            <a:r>
              <a:rPr lang="sr-Latn-RS" dirty="0"/>
              <a:t>Ukoliko se organizuje mešovito takmičenje u tehničkim disciplinama, rezultati za polove se moraju razdvojiti, ali se svi takmičari tretiraju kao jedna grupa kada je u pitanju vreme za pokušaj i vreme za podizanje letvice u skoku uvis i skoku motkom</a:t>
            </a:r>
            <a:endParaRPr lang="en-GB" dirty="0"/>
          </a:p>
        </p:txBody>
      </p:sp>
    </p:spTree>
    <p:custDataLst>
      <p:tags r:id="rId1"/>
    </p:custDataLst>
    <p:extLst>
      <p:ext uri="{BB962C8B-B14F-4D97-AF65-F5344CB8AC3E}">
        <p14:creationId xmlns:p14="http://schemas.microsoft.com/office/powerpoint/2010/main" val="862521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ae709b8a341aa7d8dbf46d34aa15b06d&quot;,&quot;LanguageCode&quot;:&quot;en-US&quot;,&quot;SlideGuids&quot;:[&quot;44866fe2-5bd4-434f-a93a-8908f67feaf9&quot;,&quot;5fdf7014-66e6-4f39-af1f-5cd3165f620c&quot;,&quot;3d890a33-29b9-4576-8e61-18f344f5a660&quot;,&quot;bd7cc1d7-cdb8-4425-a80e-7766aa7feeb5&quot;,&quot;1716b370-c2c2-40b0-8bf2-079d4d428467&quot;,&quot;d2860243-f753-4a44-8de0-af93e40dbe89&quot;,&quot;6c3b6269-6532-4bf0-8bb1-96d9020a3cd0&quot;,&quot;f865397a-9272-4eaf-be82-79181b0616c2&quot;,&quot;7f64d39f-d64c-474f-b5fa-cb40ef6c2f69&quot;,&quot;c69eecdd-f1a9-4606-bdac-18d7b0a060b1&quot;,&quot;56f5822c-2386-4780-8298-672051e8b06a&quot;,&quot;943b0cec-a061-41d0-b5c2-44ea530d68cd&quot;,&quot;ccfbebc7-e76e-496b-beb7-26a2901ae1a6&quot;,&quot;9048c7e9-16fd-4df4-9677-4ed0129ce79c&quot;,&quot;2acd7384-859f-42a2-a829-bfb0abb09ca7&quot;,&quot;ac78043d-6ca8-4976-81e0-912766efdab7&quot;,&quot;9dacc042-626e-40a5-bb19-859502ad2377&quot;,&quot;f5901fb7-55f8-4d6f-8617-ac27d46d1a33&quot;,&quot;434c987c-026d-42d7-bfc1-2f099ec92a7e&quot;,&quot;0baa97c6-33c8-49d5-a258-52386cce0dd5&quot;,&quot;6839344c-5b4d-471f-b3c7-eade2b9d0170&quot;,&quot;d2d2793d-ff44-4f51-ae6d-6f2e6467899f&quot;,&quot;82d29de0-d2a1-4556-8034-b1ac132fd7cc&quot;,&quot;dde63f0c-d977-4101-82b6-a91ec7cb823e&quot;],&quot;TimeStamp&quot;:&quot;2019-11-29T17:02:49.8582175+01: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44866fe2-5bd4-434f-a93a-8908f67feaf9&quot;,&quot;TimeStamp&quot;:&quot;2019-11-29T17:02:49.769685+01:00&quot;}"/>
</p:tagLst>
</file>

<file path=ppt/tags/tag20.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21.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22.xml><?xml version="1.0" encoding="utf-8"?>
<p:tagLst xmlns:a="http://schemas.openxmlformats.org/drawingml/2006/main" xmlns:r="http://schemas.openxmlformats.org/officeDocument/2006/relationships" xmlns:p="http://schemas.openxmlformats.org/presentationml/2006/main">
  <p:tag name="__MICROSOFT_TRANSLATOR_CLM_SLIDEINFO" val="{&quot;Guid&quot;:&quot;bd7cc1d7-cdb8-4425-a80e-7766aa7feeb5&quot;,&quot;TimeStamp&quot;:&quot;2019-11-29T17:02:49.8552249+01:00&quot;}"/>
</p:tagLst>
</file>

<file path=ppt/tags/tag23.xml><?xml version="1.0" encoding="utf-8"?>
<p:tagLst xmlns:a="http://schemas.openxmlformats.org/drawingml/2006/main" xmlns:r="http://schemas.openxmlformats.org/officeDocument/2006/relationships" xmlns:p="http://schemas.openxmlformats.org/presentationml/2006/main">
  <p:tag name="__MICROSOFT_TRANSLATOR_CLM_SLIDEINFO" val="{&quot;Guid&quot;:&quot;1716b370-c2c2-40b0-8bf2-079d4d428467&quot;,&quot;TimeStamp&quot;:&quot;2019-11-29T17:02:49.8552249+01:00&quot;}"/>
</p:tagLst>
</file>

<file path=ppt/tags/tag24.xml><?xml version="1.0" encoding="utf-8"?>
<p:tagLst xmlns:a="http://schemas.openxmlformats.org/drawingml/2006/main" xmlns:r="http://schemas.openxmlformats.org/officeDocument/2006/relationships" xmlns:p="http://schemas.openxmlformats.org/presentationml/2006/main">
  <p:tag name="__MICROSOFT_TRANSLATOR_CLM_SLIDEINFO" val="{&quot;Guid&quot;:&quot;d2860243-f753-4a44-8de0-af93e40dbe89&quot;,&quot;TimeStamp&quot;:&quot;2019-11-29T17:02:49.8552249+01:00&quot;}"/>
</p:tagLst>
</file>

<file path=ppt/tags/tag25.xml><?xml version="1.0" encoding="utf-8"?>
<p:tagLst xmlns:a="http://schemas.openxmlformats.org/drawingml/2006/main" xmlns:r="http://schemas.openxmlformats.org/officeDocument/2006/relationships" xmlns:p="http://schemas.openxmlformats.org/presentationml/2006/main">
  <p:tag name="__MICROSOFT_TRANSLATOR_CLM_SLIDEINFO" val="{&quot;Guid&quot;:&quot;6c3b6269-6532-4bf0-8bb1-96d9020a3cd0&quot;,&quot;TimeStamp&quot;:&quot;2019-11-29T17:02:49.8552249+01:00&quot;}"/>
</p:tagLst>
</file>

<file path=ppt/tags/tag26.xml><?xml version="1.0" encoding="utf-8"?>
<p:tagLst xmlns:a="http://schemas.openxmlformats.org/drawingml/2006/main" xmlns:r="http://schemas.openxmlformats.org/officeDocument/2006/relationships" xmlns:p="http://schemas.openxmlformats.org/presentationml/2006/main">
  <p:tag name="__MICROSOFT_TRANSLATOR_CLM_SLIDEINFO" val="{&quot;Guid&quot;:&quot;f865397a-9272-4eaf-be82-79181b0616c2&quot;,&quot;TimeStamp&quot;:&quot;2019-11-29T17:02:49.8552249+01:00&quot;}"/>
</p:tagLst>
</file>

<file path=ppt/tags/tag27.xml><?xml version="1.0" encoding="utf-8"?>
<p:tagLst xmlns:a="http://schemas.openxmlformats.org/drawingml/2006/main" xmlns:r="http://schemas.openxmlformats.org/officeDocument/2006/relationships" xmlns:p="http://schemas.openxmlformats.org/presentationml/2006/main">
  <p:tag name="__MICROSOFT_TRANSLATOR_CLM_SLIDEINFO" val="{&quot;Guid&quot;:&quot;c69eecdd-f1a9-4606-bdac-18d7b0a060b1&quot;,&quot;TimeStamp&quot;:&quot;2019-11-29T17:02:49.8562218+01:00&quot;}"/>
</p:tagLst>
</file>

<file path=ppt/tags/tag28.xml><?xml version="1.0" encoding="utf-8"?>
<p:tagLst xmlns:a="http://schemas.openxmlformats.org/drawingml/2006/main" xmlns:r="http://schemas.openxmlformats.org/officeDocument/2006/relationships" xmlns:p="http://schemas.openxmlformats.org/presentationml/2006/main">
  <p:tag name="__MICROSOFT_TRANSLATOR_CLM_SLIDEINFO" val="{&quot;Guid&quot;:&quot;56f5822c-2386-4780-8298-672051e8b06a&quot;,&quot;TimeStamp&quot;:&quot;2019-11-29T17:02:49.8562218+01:00&quot;}"/>
</p:tagLst>
</file>

<file path=ppt/tags/tag29.xml><?xml version="1.0" encoding="utf-8"?>
<p:tagLst xmlns:a="http://schemas.openxmlformats.org/drawingml/2006/main" xmlns:r="http://schemas.openxmlformats.org/officeDocument/2006/relationships" xmlns:p="http://schemas.openxmlformats.org/presentationml/2006/main">
  <p:tag name="__MICROSOFT_TRANSLATOR_CLM_SLIDEINFO" val="{&quot;Guid&quot;:&quot;943b0cec-a061-41d0-b5c2-44ea530d68cd&quot;,&quot;TimeStamp&quot;:&quot;2019-11-29T17:02:49.8562218+01: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5fdf7014-66e6-4f39-af1f-5cd3165f620c&quot;,&quot;TimeStamp&quot;:&quot;2019-11-29T17:02:49.8542263+01:00&quot;}"/>
</p:tagLst>
</file>

<file path=ppt/tags/tag30.xml><?xml version="1.0" encoding="utf-8"?>
<p:tagLst xmlns:a="http://schemas.openxmlformats.org/drawingml/2006/main" xmlns:r="http://schemas.openxmlformats.org/officeDocument/2006/relationships" xmlns:p="http://schemas.openxmlformats.org/presentationml/2006/main">
  <p:tag name="__MICROSOFT_TRANSLATOR_CLM_SLIDEINFO" val="{&quot;Guid&quot;:&quot;ccfbebc7-e76e-496b-beb7-26a2901ae1a6&quot;,&quot;TimeStamp&quot;:&quot;2019-11-29T17:02:49.8562218+01:00&quot;}"/>
</p:tagLst>
</file>

<file path=ppt/tags/tag31.xml><?xml version="1.0" encoding="utf-8"?>
<p:tagLst xmlns:a="http://schemas.openxmlformats.org/drawingml/2006/main" xmlns:r="http://schemas.openxmlformats.org/officeDocument/2006/relationships" xmlns:p="http://schemas.openxmlformats.org/presentationml/2006/main">
  <p:tag name="__MICROSOFT_TRANSLATOR_CLM_SLIDEINFO" val="{&quot;Guid&quot;:&quot;9048c7e9-16fd-4df4-9677-4ed0129ce79c&quot;,&quot;TimeStamp&quot;:&quot;2019-11-29T17:02:49.8562218+01:00&quot;}"/>
</p:tagLst>
</file>

<file path=ppt/tags/tag32.xml><?xml version="1.0" encoding="utf-8"?>
<p:tagLst xmlns:a="http://schemas.openxmlformats.org/drawingml/2006/main" xmlns:r="http://schemas.openxmlformats.org/officeDocument/2006/relationships" xmlns:p="http://schemas.openxmlformats.org/presentationml/2006/main">
  <p:tag name="__MICROSOFT_TRANSLATOR_CLM_SLIDEINFO" val="{&quot;Guid&quot;:&quot;7f64d39f-d64c-474f-b5fa-cb40ef6c2f69&quot;,&quot;TimeStamp&quot;:&quot;2019-11-29T17:02:49.8562218+01:00&quot;}"/>
</p:tagLst>
</file>

<file path=ppt/tags/tag33.xml><?xml version="1.0" encoding="utf-8"?>
<p:tagLst xmlns:a="http://schemas.openxmlformats.org/drawingml/2006/main" xmlns:r="http://schemas.openxmlformats.org/officeDocument/2006/relationships" xmlns:p="http://schemas.openxmlformats.org/presentationml/2006/main">
  <p:tag name="__MICROSOFT_TRANSLATOR_CLM_SLIDEINFO" val="{&quot;Guid&quot;:&quot;2acd7384-859f-42a2-a829-bfb0abb09ca7&quot;,&quot;TimeStamp&quot;:&quot;2019-11-29T17:02:49.8562218+01:00&quot;}"/>
</p:tagLst>
</file>

<file path=ppt/tags/tag34.xml><?xml version="1.0" encoding="utf-8"?>
<p:tagLst xmlns:a="http://schemas.openxmlformats.org/drawingml/2006/main" xmlns:r="http://schemas.openxmlformats.org/officeDocument/2006/relationships" xmlns:p="http://schemas.openxmlformats.org/presentationml/2006/main">
  <p:tag name="__MICROSOFT_TRANSLATOR_CLM_SLIDEINFO" val="{&quot;Guid&quot;:&quot;ac78043d-6ca8-4976-81e0-912766efdab7&quot;,&quot;TimeStamp&quot;:&quot;2019-11-29T17:02:49.8572169+01:00&quot;}"/>
</p:tagLst>
</file>

<file path=ppt/tags/tag35.xml><?xml version="1.0" encoding="utf-8"?>
<p:tagLst xmlns:a="http://schemas.openxmlformats.org/drawingml/2006/main" xmlns:r="http://schemas.openxmlformats.org/officeDocument/2006/relationships" xmlns:p="http://schemas.openxmlformats.org/presentationml/2006/main">
  <p:tag name="__MICROSOFT_TRANSLATOR_CLM_SLIDEINFO" val="{&quot;Guid&quot;:&quot;9dacc042-626e-40a5-bb19-859502ad2377&quot;,&quot;TimeStamp&quot;:&quot;2019-11-29T17:02:49.8572169+01:00&quot;}"/>
</p:tagLst>
</file>

<file path=ppt/tags/tag36.xml><?xml version="1.0" encoding="utf-8"?>
<p:tagLst xmlns:a="http://schemas.openxmlformats.org/drawingml/2006/main" xmlns:r="http://schemas.openxmlformats.org/officeDocument/2006/relationships" xmlns:p="http://schemas.openxmlformats.org/presentationml/2006/main">
  <p:tag name="__MICROSOFT_TRANSLATOR_CLM_SLIDEINFO" val="{&quot;Guid&quot;:&quot;f5901fb7-55f8-4d6f-8617-ac27d46d1a33&quot;,&quot;TimeStamp&quot;:&quot;2019-11-29T17:02:49.8572169+01:00&quot;}"/>
</p:tagLst>
</file>

<file path=ppt/tags/tag37.xml><?xml version="1.0" encoding="utf-8"?>
<p:tagLst xmlns:a="http://schemas.openxmlformats.org/drawingml/2006/main" xmlns:r="http://schemas.openxmlformats.org/officeDocument/2006/relationships" xmlns:p="http://schemas.openxmlformats.org/presentationml/2006/main">
  <p:tag name="__MICROSOFT_TRANSLATOR_CLM_SLIDEINFO" val="{&quot;Guid&quot;:&quot;434c987c-026d-42d7-bfc1-2f099ec92a7e&quot;,&quot;TimeStamp&quot;:&quot;2019-11-29T17:02:49.8572169+01:00&quot;}"/>
</p:tagLst>
</file>

<file path=ppt/tags/tag38.xml><?xml version="1.0" encoding="utf-8"?>
<p:tagLst xmlns:a="http://schemas.openxmlformats.org/drawingml/2006/main" xmlns:r="http://schemas.openxmlformats.org/officeDocument/2006/relationships" xmlns:p="http://schemas.openxmlformats.org/presentationml/2006/main">
  <p:tag name="__MICROSOFT_TRANSLATOR_CLM_SLIDEINFO" val="{&quot;Guid&quot;:&quot;0baa97c6-33c8-49d5-a258-52386cce0dd5&quot;,&quot;TimeStamp&quot;:&quot;2019-11-29T17:02:49.8572169+01:00&quot;}"/>
</p:tagLst>
</file>

<file path=ppt/tags/tag39.xml><?xml version="1.0" encoding="utf-8"?>
<p:tagLst xmlns:a="http://schemas.openxmlformats.org/drawingml/2006/main" xmlns:r="http://schemas.openxmlformats.org/officeDocument/2006/relationships" xmlns:p="http://schemas.openxmlformats.org/presentationml/2006/main">
  <p:tag name="__MICROSOFT_TRANSLATOR_CLM_SLIDEINFO" val="{&quot;Guid&quot;:&quot;6839344c-5b4d-471f-b3c7-eade2b9d0170&quot;,&quot;TimeStamp&quot;:&quot;2019-11-29T17:02:49.8572169+01: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40.xml><?xml version="1.0" encoding="utf-8"?>
<p:tagLst xmlns:a="http://schemas.openxmlformats.org/drawingml/2006/main" xmlns:r="http://schemas.openxmlformats.org/officeDocument/2006/relationships" xmlns:p="http://schemas.openxmlformats.org/presentationml/2006/main">
  <p:tag name="__MICROSOFT_TRANSLATOR_CLM_SLIDEINFO" val="{&quot;Guid&quot;:&quot;d2d2793d-ff44-4f51-ae6d-6f2e6467899f&quot;,&quot;TimeStamp&quot;:&quot;2019-11-29T17:02:49.8572169+01:00&quot;}"/>
</p:tagLst>
</file>

<file path=ppt/tags/tag41.xml><?xml version="1.0" encoding="utf-8"?>
<p:tagLst xmlns:a="http://schemas.openxmlformats.org/drawingml/2006/main" xmlns:r="http://schemas.openxmlformats.org/officeDocument/2006/relationships" xmlns:p="http://schemas.openxmlformats.org/presentationml/2006/main">
  <p:tag name="__MICROSOFT_TRANSLATOR_CLM_SLIDEINFO" val="{&quot;Guid&quot;:&quot;82d29de0-d2a1-4556-8034-b1ac132fd7cc&quot;,&quot;TimeStamp&quot;:&quot;2019-11-29T17:02:49.8582175+01:00&quot;}"/>
</p:tagLst>
</file>

<file path=ppt/tags/tag42.xml><?xml version="1.0" encoding="utf-8"?>
<p:tagLst xmlns:a="http://schemas.openxmlformats.org/drawingml/2006/main" xmlns:r="http://schemas.openxmlformats.org/officeDocument/2006/relationships" xmlns:p="http://schemas.openxmlformats.org/presentationml/2006/main">
  <p:tag name="__MICROSOFT_TRANSLATOR_CLM_SLIDEINFO" val="{&quot;Guid&quot;:&quot;dde63f0c-d977-4101-82b6-a91ec7cb823e&quot;,&quot;TimeStamp&quot;:&quot;2019-11-29T17:02:49.8582175+01:00&quot;}"/>
</p:tagLst>
</file>

<file path=ppt/tags/tag43.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44.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45.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46.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47.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48.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49.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890a33-29b9-4576-8e61-18f344f5a660&quot;,&quot;TimeStamp&quot;:&quot;2019-11-29T17:02:49.8552249+01:00&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2353</Words>
  <Application>Microsoft Office PowerPoint</Application>
  <PresentationFormat>Widescreen</PresentationFormat>
  <Paragraphs>221</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IZMENE I DOPUNE  PRAVILA I PROPOZICIJA  2020</vt:lpstr>
      <vt:lpstr>IZMENE I DOPUNE PRAVILA ZA ATLETSKA TAKMIČENJA</vt:lpstr>
      <vt:lpstr>SKOK U DALJ IZ ZONE</vt:lpstr>
      <vt:lpstr>BACANJE VORTEKSA</vt:lpstr>
      <vt:lpstr>PRAVILA ZA ATLETSKA TAKMIČENJA ASS</vt:lpstr>
      <vt:lpstr>144.4. (g) – DOZVOLJENA POMOĆ</vt:lpstr>
      <vt:lpstr>145.3. - DISKVALIFIKACIJA</vt:lpstr>
      <vt:lpstr>146.4. (d) – PROTESTI I ŽALBE</vt:lpstr>
      <vt:lpstr>147.2. (a) i (b) – MEŠOVITA TAKMIČENJA</vt:lpstr>
      <vt:lpstr>162.7. POGREŠAN START</vt:lpstr>
      <vt:lpstr>163.15. (c) – VODA I OSVEŽENJE</vt:lpstr>
      <vt:lpstr>168. TRKE SA PREPONAMA</vt:lpstr>
      <vt:lpstr>169. TRKE SA PREPREKAMA</vt:lpstr>
      <vt:lpstr>180.6. (b) – REDOSLED NASTUPANJA U TEHNIČKIM DISCIPLINAMA</vt:lpstr>
      <vt:lpstr>184 HORIZONTALNI SKOKOVI</vt:lpstr>
      <vt:lpstr>187. DISIPLINE BACANJA</vt:lpstr>
      <vt:lpstr>200. VIŠEBOJI i 250. KROS</vt:lpstr>
      <vt:lpstr>251. PLANINSKE TRKE</vt:lpstr>
      <vt:lpstr>180.17. VREME ZA POKUŠAJ</vt:lpstr>
      <vt:lpstr>183.2. (c) (e) – SKOK MOTKOM</vt:lpstr>
      <vt:lpstr>IZMENE I DOPUNE PROPOZICIJA ZA ATLETSKA TAKMIČENJA</vt:lpstr>
      <vt:lpstr>7.4.3. NORME</vt:lpstr>
      <vt:lpstr>15.9. ZIMSKO PRVENSTVO SRBIJE U BACAČKIM DISCIPLINAMA</vt:lpstr>
      <vt:lpstr>15.9. ZIMSKO PRVENSTVO SRBIJE U BACAČKIM DISCIPLINAMA</vt:lpstr>
      <vt:lpstr>18.8. DEČIJA ATLETIKA</vt:lpstr>
      <vt:lpstr>2.1. PS ATLETSKE ŠKOLE</vt:lpstr>
      <vt:lpstr>KORIŠĆENJE SPRINTERICA KOD  ATLETSKIH ŠKOLA</vt:lpstr>
      <vt:lpstr>15.10. PRVENSTVO SRBIJE U VIŠEBOJIMA</vt:lpstr>
      <vt:lpstr>3.2.10. stav 1 OGRANIČENJA MLAĐI JUNIORI/KE</vt:lpstr>
      <vt:lpstr>3.2.8. OGRANIČENJA MLAĐI JUNIORI/KE</vt:lpstr>
      <vt:lpstr>PROMENA DISCIPLINE ZA MLAĐE PIONIRE/KE</vt:lpstr>
      <vt:lpstr>18.2. EKIPNO PRVENSTVO SRBIJE ZA MLAĐE PIONIRE/KE</vt:lpstr>
      <vt:lpstr>DISCIPLINE ZA STARIJE PIONIRE/KE</vt:lpstr>
      <vt:lpstr>17.5. KUP ZA STARIJE PIONIRE/KE</vt:lpstr>
      <vt:lpstr>DISCIPLINE HODANJA</vt:lpstr>
      <vt:lpstr>15.15.4.</vt:lpstr>
      <vt:lpstr>17. KUP TAKMIČENJA</vt:lpstr>
      <vt:lpstr>PRIJAVA ZA TAKMIČENJE</vt:lpstr>
      <vt:lpstr>18.1.2. PRIJAVE ZA EKIPNO PRVENSTVO SRBIJE</vt:lpstr>
      <vt:lpstr>1.9. ZAKLJUČIVANJE UGOVORA</vt:lpstr>
      <vt:lpstr>ROK ZA OTKAZIVANJE NASTUPA I OBJAVLJIVANJE LISTE PRIJAVLJENIH</vt:lpstr>
      <vt:lpstr>7.3.20. – IZRADA STARTNIH LISTA</vt:lpstr>
      <vt:lpstr>7.6. – SLUŽBENI PREDSTAVNIK KLUBA</vt:lpstr>
      <vt:lpstr>8.14. – TEHNIČKI DELEGAT ASS</vt:lpstr>
      <vt:lpstr>KONTROLNI MITINZI</vt:lpstr>
      <vt:lpstr>4.7. UČEŠĆE STRANIH DRŽAVLJANA</vt:lpstr>
      <vt:lpstr>7.5.8. NE NASTUPANJE PRIJAVLJENOG TAKMIČARA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Nenad Milošević</dc:creator>
  <cp:lastModifiedBy>marko ristov</cp:lastModifiedBy>
  <cp:revision>50</cp:revision>
  <dcterms:created xsi:type="dcterms:W3CDTF">2019-11-29T11:38:14Z</dcterms:created>
  <dcterms:modified xsi:type="dcterms:W3CDTF">2019-11-30T16:37:00Z</dcterms:modified>
</cp:coreProperties>
</file>