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8"/>
  </p:notesMasterIdLst>
  <p:sldIdLst>
    <p:sldId id="760" r:id="rId2"/>
    <p:sldId id="316" r:id="rId3"/>
    <p:sldId id="317" r:id="rId4"/>
    <p:sldId id="763" r:id="rId5"/>
    <p:sldId id="842" r:id="rId6"/>
    <p:sldId id="779" r:id="rId7"/>
    <p:sldId id="780" r:id="rId8"/>
    <p:sldId id="877" r:id="rId9"/>
    <p:sldId id="874" r:id="rId10"/>
    <p:sldId id="875" r:id="rId11"/>
    <p:sldId id="879" r:id="rId12"/>
    <p:sldId id="296" r:id="rId13"/>
    <p:sldId id="782" r:id="rId14"/>
    <p:sldId id="862" r:id="rId15"/>
    <p:sldId id="391" r:id="rId16"/>
    <p:sldId id="776" r:id="rId17"/>
    <p:sldId id="387" r:id="rId18"/>
    <p:sldId id="864" r:id="rId19"/>
    <p:sldId id="355" r:id="rId20"/>
    <p:sldId id="356" r:id="rId21"/>
    <p:sldId id="357" r:id="rId22"/>
    <p:sldId id="358" r:id="rId23"/>
    <p:sldId id="360" r:id="rId24"/>
    <p:sldId id="865" r:id="rId25"/>
    <p:sldId id="863" r:id="rId26"/>
    <p:sldId id="867" r:id="rId27"/>
    <p:sldId id="334" r:id="rId28"/>
    <p:sldId id="314" r:id="rId29"/>
    <p:sldId id="335" r:id="rId30"/>
    <p:sldId id="336" r:id="rId31"/>
    <p:sldId id="868" r:id="rId32"/>
    <p:sldId id="869" r:id="rId33"/>
    <p:sldId id="319" r:id="rId34"/>
    <p:sldId id="303" r:id="rId35"/>
    <p:sldId id="767" r:id="rId36"/>
    <p:sldId id="768" r:id="rId37"/>
    <p:sldId id="876" r:id="rId38"/>
    <p:sldId id="846" r:id="rId39"/>
    <p:sldId id="783" r:id="rId40"/>
    <p:sldId id="845" r:id="rId41"/>
    <p:sldId id="847" r:id="rId42"/>
    <p:sldId id="771" r:id="rId43"/>
    <p:sldId id="849" r:id="rId44"/>
    <p:sldId id="390" r:id="rId45"/>
    <p:sldId id="381" r:id="rId46"/>
    <p:sldId id="772" r:id="rId47"/>
    <p:sldId id="383" r:id="rId48"/>
    <p:sldId id="821" r:id="rId49"/>
    <p:sldId id="784" r:id="rId50"/>
    <p:sldId id="785" r:id="rId51"/>
    <p:sldId id="786" r:id="rId52"/>
    <p:sldId id="835" r:id="rId53"/>
    <p:sldId id="679" r:id="rId54"/>
    <p:sldId id="824" r:id="rId55"/>
    <p:sldId id="686" r:id="rId56"/>
    <p:sldId id="825" r:id="rId57"/>
    <p:sldId id="872" r:id="rId58"/>
    <p:sldId id="826" r:id="rId59"/>
    <p:sldId id="777" r:id="rId60"/>
    <p:sldId id="778" r:id="rId61"/>
    <p:sldId id="880" r:id="rId62"/>
    <p:sldId id="367" r:id="rId63"/>
    <p:sldId id="295" r:id="rId64"/>
    <p:sldId id="881" r:id="rId65"/>
    <p:sldId id="882" r:id="rId66"/>
    <p:sldId id="299" r:id="rId67"/>
    <p:sldId id="300" r:id="rId68"/>
    <p:sldId id="313" r:id="rId69"/>
    <p:sldId id="883" r:id="rId70"/>
    <p:sldId id="884" r:id="rId71"/>
    <p:sldId id="315" r:id="rId72"/>
    <p:sldId id="885" r:id="rId73"/>
    <p:sldId id="307" r:id="rId74"/>
    <p:sldId id="293" r:id="rId75"/>
    <p:sldId id="650" r:id="rId76"/>
    <p:sldId id="888" r:id="rId7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91" autoAdjust="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notesMaster" Target="notesMasters/notesMaster1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Latn-RS" sz="2800" baseline="0" dirty="0">
                <a:solidFill>
                  <a:srgbClr val="FF0000"/>
                </a:solidFill>
                <a:latin typeface="Maiandra GD" panose="020E0502030308020204" pitchFamily="34" charset="0"/>
              </a:rPr>
              <a:t>FIZIOLOŠKI POKAZATELJI OPTEREĆENJA U MODELU 8 x 600 m </a:t>
            </a:r>
          </a:p>
        </c:rich>
      </c:tx>
      <c:layout>
        <c:manualLayout>
          <c:xMode val="edge"/>
          <c:yMode val="edge"/>
          <c:x val="0.17069178529261606"/>
          <c:y val="1.6666666666666666E-2"/>
        </c:manualLayout>
      </c:layout>
      <c:overlay val="0"/>
      <c:spPr>
        <a:solidFill>
          <a:sysClr val="window" lastClr="FFFFFF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>
        <c:manualLayout>
          <c:layoutTarget val="inner"/>
          <c:xMode val="edge"/>
          <c:yMode val="edge"/>
          <c:x val="5.8737384750890131E-2"/>
          <c:y val="0.12081481481481483"/>
          <c:w val="0.93303417219641493"/>
          <c:h val="0.65403091280256631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'Trening 21.4.2018. (1)'!$A$60:$A$209</c:f>
              <c:numCache>
                <c:formatCode>h:mm:ss</c:formatCode>
                <c:ptCount val="150"/>
                <c:pt idx="0">
                  <c:v>0</c:v>
                </c:pt>
                <c:pt idx="1">
                  <c:v>1.7361111111111112E-4</c:v>
                </c:pt>
                <c:pt idx="2">
                  <c:v>3.4722222222222224E-4</c:v>
                </c:pt>
                <c:pt idx="3">
                  <c:v>5.2083333333333333E-4</c:v>
                </c:pt>
                <c:pt idx="4">
                  <c:v>6.9444444444444447E-4</c:v>
                </c:pt>
                <c:pt idx="5">
                  <c:v>8.6805555555555551E-4</c:v>
                </c:pt>
                <c:pt idx="6">
                  <c:v>1.0416666666666667E-3</c:v>
                </c:pt>
                <c:pt idx="7">
                  <c:v>1.2152777777777778E-3</c:v>
                </c:pt>
                <c:pt idx="8">
                  <c:v>1.3888888888888889E-3</c:v>
                </c:pt>
                <c:pt idx="9">
                  <c:v>1.5625000000000001E-3</c:v>
                </c:pt>
                <c:pt idx="10">
                  <c:v>1.736111111111111E-3</c:v>
                </c:pt>
                <c:pt idx="11">
                  <c:v>1.9097222222222222E-3</c:v>
                </c:pt>
                <c:pt idx="12">
                  <c:v>2.0833333333333333E-3</c:v>
                </c:pt>
                <c:pt idx="13">
                  <c:v>2.2569444444444447E-3</c:v>
                </c:pt>
                <c:pt idx="14">
                  <c:v>2.4305555555555556E-3</c:v>
                </c:pt>
                <c:pt idx="15">
                  <c:v>2.6041666666666665E-3</c:v>
                </c:pt>
                <c:pt idx="16">
                  <c:v>2.7777777777777779E-3</c:v>
                </c:pt>
                <c:pt idx="17">
                  <c:v>2.9513888888888888E-3</c:v>
                </c:pt>
                <c:pt idx="18">
                  <c:v>3.1250000000000002E-3</c:v>
                </c:pt>
                <c:pt idx="19">
                  <c:v>3.2986111111111111E-3</c:v>
                </c:pt>
                <c:pt idx="20">
                  <c:v>3.472222222222222E-3</c:v>
                </c:pt>
                <c:pt idx="21">
                  <c:v>3.645833333333333E-3</c:v>
                </c:pt>
                <c:pt idx="22">
                  <c:v>3.8194444444444443E-3</c:v>
                </c:pt>
                <c:pt idx="23">
                  <c:v>3.9930555555555561E-3</c:v>
                </c:pt>
                <c:pt idx="24">
                  <c:v>4.1666666666666666E-3</c:v>
                </c:pt>
                <c:pt idx="25">
                  <c:v>4.340277777777778E-3</c:v>
                </c:pt>
                <c:pt idx="26">
                  <c:v>4.5138888888888893E-3</c:v>
                </c:pt>
                <c:pt idx="27">
                  <c:v>4.6874999999999998E-3</c:v>
                </c:pt>
                <c:pt idx="28">
                  <c:v>4.8611111111111112E-3</c:v>
                </c:pt>
                <c:pt idx="29">
                  <c:v>5.0347222222222225E-3</c:v>
                </c:pt>
                <c:pt idx="30">
                  <c:v>5.208333333333333E-3</c:v>
                </c:pt>
                <c:pt idx="31">
                  <c:v>5.3819444444444453E-3</c:v>
                </c:pt>
                <c:pt idx="32">
                  <c:v>5.5555555555555558E-3</c:v>
                </c:pt>
                <c:pt idx="33">
                  <c:v>5.7291666666666671E-3</c:v>
                </c:pt>
                <c:pt idx="34">
                  <c:v>5.9027777777777776E-3</c:v>
                </c:pt>
                <c:pt idx="35">
                  <c:v>6.076388888888889E-3</c:v>
                </c:pt>
                <c:pt idx="36">
                  <c:v>6.2500000000000003E-3</c:v>
                </c:pt>
                <c:pt idx="37">
                  <c:v>6.4236111111111117E-3</c:v>
                </c:pt>
                <c:pt idx="38">
                  <c:v>6.5972222222222222E-3</c:v>
                </c:pt>
                <c:pt idx="39">
                  <c:v>6.7708333333333336E-3</c:v>
                </c:pt>
                <c:pt idx="40">
                  <c:v>6.9444444444444441E-3</c:v>
                </c:pt>
                <c:pt idx="41">
                  <c:v>7.1180555555555554E-3</c:v>
                </c:pt>
                <c:pt idx="42">
                  <c:v>7.2916666666666659E-3</c:v>
                </c:pt>
                <c:pt idx="43">
                  <c:v>7.4652777777777781E-3</c:v>
                </c:pt>
                <c:pt idx="44">
                  <c:v>7.6388888888888886E-3</c:v>
                </c:pt>
                <c:pt idx="45">
                  <c:v>7.8125E-3</c:v>
                </c:pt>
                <c:pt idx="46">
                  <c:v>7.9861111111111122E-3</c:v>
                </c:pt>
                <c:pt idx="47">
                  <c:v>8.1597222222222227E-3</c:v>
                </c:pt>
                <c:pt idx="48">
                  <c:v>8.3333333333333332E-3</c:v>
                </c:pt>
                <c:pt idx="49">
                  <c:v>8.5069444444444437E-3</c:v>
                </c:pt>
                <c:pt idx="50">
                  <c:v>8.6805555555555559E-3</c:v>
                </c:pt>
                <c:pt idx="51">
                  <c:v>8.8541666666666664E-3</c:v>
                </c:pt>
                <c:pt idx="52">
                  <c:v>9.0277777777777787E-3</c:v>
                </c:pt>
                <c:pt idx="53">
                  <c:v>9.2013888888888892E-3</c:v>
                </c:pt>
                <c:pt idx="54">
                  <c:v>9.3749999999999997E-3</c:v>
                </c:pt>
                <c:pt idx="55">
                  <c:v>9.5486111111111101E-3</c:v>
                </c:pt>
                <c:pt idx="56">
                  <c:v>9.7222222222222224E-3</c:v>
                </c:pt>
                <c:pt idx="57">
                  <c:v>9.8958333333333329E-3</c:v>
                </c:pt>
                <c:pt idx="58">
                  <c:v>1.0069444444444445E-2</c:v>
                </c:pt>
                <c:pt idx="59">
                  <c:v>1.0243055555555556E-2</c:v>
                </c:pt>
                <c:pt idx="60">
                  <c:v>1.0416666666666666E-2</c:v>
                </c:pt>
                <c:pt idx="61">
                  <c:v>1.0590277777777777E-2</c:v>
                </c:pt>
                <c:pt idx="62">
                  <c:v>1.0763888888888891E-2</c:v>
                </c:pt>
                <c:pt idx="63">
                  <c:v>1.0937499999999999E-2</c:v>
                </c:pt>
                <c:pt idx="64">
                  <c:v>1.1111111111111112E-2</c:v>
                </c:pt>
                <c:pt idx="65">
                  <c:v>1.1284722222222222E-2</c:v>
                </c:pt>
                <c:pt idx="66">
                  <c:v>1.1458333333333334E-2</c:v>
                </c:pt>
                <c:pt idx="67">
                  <c:v>1.1631944444444445E-2</c:v>
                </c:pt>
                <c:pt idx="68">
                  <c:v>1.1805555555555555E-2</c:v>
                </c:pt>
                <c:pt idx="69">
                  <c:v>1.1979166666666666E-2</c:v>
                </c:pt>
                <c:pt idx="70">
                  <c:v>1.2152777777777778E-2</c:v>
                </c:pt>
                <c:pt idx="71">
                  <c:v>1.2326388888888888E-2</c:v>
                </c:pt>
                <c:pt idx="72">
                  <c:v>1.2500000000000001E-2</c:v>
                </c:pt>
                <c:pt idx="73">
                  <c:v>1.2673611111111109E-2</c:v>
                </c:pt>
                <c:pt idx="74">
                  <c:v>1.2847222222222223E-2</c:v>
                </c:pt>
                <c:pt idx="75">
                  <c:v>1.3020833333333334E-2</c:v>
                </c:pt>
                <c:pt idx="76">
                  <c:v>1.3194444444444444E-2</c:v>
                </c:pt>
                <c:pt idx="77">
                  <c:v>1.3368055555555557E-2</c:v>
                </c:pt>
                <c:pt idx="78">
                  <c:v>1.3541666666666667E-2</c:v>
                </c:pt>
                <c:pt idx="79">
                  <c:v>1.3715277777777778E-2</c:v>
                </c:pt>
                <c:pt idx="80">
                  <c:v>1.3888888888888888E-2</c:v>
                </c:pt>
                <c:pt idx="81">
                  <c:v>1.40625E-2</c:v>
                </c:pt>
                <c:pt idx="82">
                  <c:v>1.4236111111111111E-2</c:v>
                </c:pt>
                <c:pt idx="83">
                  <c:v>1.4409722222222221E-2</c:v>
                </c:pt>
                <c:pt idx="84">
                  <c:v>1.4583333333333332E-2</c:v>
                </c:pt>
                <c:pt idx="85">
                  <c:v>1.4756944444444446E-2</c:v>
                </c:pt>
                <c:pt idx="86">
                  <c:v>1.4930555555555556E-2</c:v>
                </c:pt>
                <c:pt idx="87">
                  <c:v>1.5104166666666667E-2</c:v>
                </c:pt>
                <c:pt idx="88">
                  <c:v>1.5277777777777777E-2</c:v>
                </c:pt>
                <c:pt idx="89">
                  <c:v>1.545138888888889E-2</c:v>
                </c:pt>
                <c:pt idx="90">
                  <c:v>1.5625E-2</c:v>
                </c:pt>
                <c:pt idx="91">
                  <c:v>1.579861111111111E-2</c:v>
                </c:pt>
                <c:pt idx="92">
                  <c:v>1.5972222222222224E-2</c:v>
                </c:pt>
                <c:pt idx="93">
                  <c:v>1.6145833333333335E-2</c:v>
                </c:pt>
                <c:pt idx="94">
                  <c:v>1.6319444444444445E-2</c:v>
                </c:pt>
                <c:pt idx="95">
                  <c:v>1.6493055555555556E-2</c:v>
                </c:pt>
                <c:pt idx="96">
                  <c:v>1.6666666666666666E-2</c:v>
                </c:pt>
                <c:pt idx="97">
                  <c:v>1.6840277777777777E-2</c:v>
                </c:pt>
                <c:pt idx="98">
                  <c:v>1.7013888888888887E-2</c:v>
                </c:pt>
                <c:pt idx="99">
                  <c:v>1.7187500000000001E-2</c:v>
                </c:pt>
                <c:pt idx="100">
                  <c:v>1.7361111111111112E-2</c:v>
                </c:pt>
                <c:pt idx="101">
                  <c:v>1.7534722222222222E-2</c:v>
                </c:pt>
                <c:pt idx="102">
                  <c:v>1.7708333333333333E-2</c:v>
                </c:pt>
                <c:pt idx="103">
                  <c:v>1.7881944444444443E-2</c:v>
                </c:pt>
                <c:pt idx="104">
                  <c:v>1.8055555555555557E-2</c:v>
                </c:pt>
                <c:pt idx="105">
                  <c:v>1.8229166666666668E-2</c:v>
                </c:pt>
                <c:pt idx="106">
                  <c:v>1.8402777777777778E-2</c:v>
                </c:pt>
                <c:pt idx="107">
                  <c:v>1.8576388888888889E-2</c:v>
                </c:pt>
                <c:pt idx="108">
                  <c:v>1.8749999999999999E-2</c:v>
                </c:pt>
                <c:pt idx="109">
                  <c:v>1.892361111111111E-2</c:v>
                </c:pt>
                <c:pt idx="110">
                  <c:v>1.909722222222222E-2</c:v>
                </c:pt>
                <c:pt idx="111">
                  <c:v>1.9270833333333334E-2</c:v>
                </c:pt>
                <c:pt idx="112">
                  <c:v>1.9444444444444445E-2</c:v>
                </c:pt>
                <c:pt idx="113">
                  <c:v>1.9618055555555555E-2</c:v>
                </c:pt>
                <c:pt idx="114">
                  <c:v>1.9791666666666666E-2</c:v>
                </c:pt>
                <c:pt idx="115">
                  <c:v>1.996527777777778E-2</c:v>
                </c:pt>
                <c:pt idx="116">
                  <c:v>2.013888888888889E-2</c:v>
                </c:pt>
                <c:pt idx="117">
                  <c:v>2.0312500000000001E-2</c:v>
                </c:pt>
                <c:pt idx="118">
                  <c:v>2.0486111111111111E-2</c:v>
                </c:pt>
                <c:pt idx="119">
                  <c:v>2.0659722222222222E-2</c:v>
                </c:pt>
                <c:pt idx="120">
                  <c:v>2.0833333333333332E-2</c:v>
                </c:pt>
                <c:pt idx="121">
                  <c:v>2.1006944444444443E-2</c:v>
                </c:pt>
                <c:pt idx="122">
                  <c:v>2.1180555555555553E-2</c:v>
                </c:pt>
                <c:pt idx="123">
                  <c:v>2.1354166666666664E-2</c:v>
                </c:pt>
                <c:pt idx="124">
                  <c:v>2.1527777777777781E-2</c:v>
                </c:pt>
                <c:pt idx="125">
                  <c:v>2.1701388888888892E-2</c:v>
                </c:pt>
                <c:pt idx="126">
                  <c:v>2.1874999999999999E-2</c:v>
                </c:pt>
                <c:pt idx="127">
                  <c:v>2.2048611111111113E-2</c:v>
                </c:pt>
                <c:pt idx="128">
                  <c:v>2.2222222222222223E-2</c:v>
                </c:pt>
                <c:pt idx="129">
                  <c:v>2.2395833333333334E-2</c:v>
                </c:pt>
                <c:pt idx="130">
                  <c:v>2.2569444444444444E-2</c:v>
                </c:pt>
                <c:pt idx="131">
                  <c:v>2.2743055555555555E-2</c:v>
                </c:pt>
                <c:pt idx="132">
                  <c:v>2.2916666666666669E-2</c:v>
                </c:pt>
                <c:pt idx="133">
                  <c:v>2.3090277777777779E-2</c:v>
                </c:pt>
                <c:pt idx="134">
                  <c:v>2.326388888888889E-2</c:v>
                </c:pt>
                <c:pt idx="135">
                  <c:v>2.34375E-2</c:v>
                </c:pt>
                <c:pt idx="136">
                  <c:v>2.361111111111111E-2</c:v>
                </c:pt>
                <c:pt idx="137">
                  <c:v>2.3784722222222221E-2</c:v>
                </c:pt>
                <c:pt idx="138">
                  <c:v>2.3958333333333331E-2</c:v>
                </c:pt>
                <c:pt idx="139">
                  <c:v>2.4131944444444445E-2</c:v>
                </c:pt>
                <c:pt idx="140">
                  <c:v>2.4305555555555556E-2</c:v>
                </c:pt>
                <c:pt idx="141">
                  <c:v>2.4479166666666666E-2</c:v>
                </c:pt>
                <c:pt idx="142">
                  <c:v>2.4652777777777777E-2</c:v>
                </c:pt>
                <c:pt idx="143">
                  <c:v>2.4826388888888887E-2</c:v>
                </c:pt>
                <c:pt idx="144">
                  <c:v>2.5000000000000001E-2</c:v>
                </c:pt>
                <c:pt idx="145">
                  <c:v>2.5173611111111108E-2</c:v>
                </c:pt>
                <c:pt idx="146">
                  <c:v>2.5347222222222219E-2</c:v>
                </c:pt>
                <c:pt idx="147">
                  <c:v>2.5520833333333336E-2</c:v>
                </c:pt>
                <c:pt idx="148">
                  <c:v>2.5694444444444447E-2</c:v>
                </c:pt>
                <c:pt idx="149">
                  <c:v>2.5868055555555557E-2</c:v>
                </c:pt>
              </c:numCache>
            </c:numRef>
          </c:cat>
          <c:val>
            <c:numRef>
              <c:f>'Trening 21.4.2018. (1)'!$B$60:$B$209</c:f>
              <c:numCache>
                <c:formatCode>General</c:formatCode>
                <c:ptCount val="150"/>
                <c:pt idx="0">
                  <c:v>102</c:v>
                </c:pt>
                <c:pt idx="1">
                  <c:v>148</c:v>
                </c:pt>
                <c:pt idx="2">
                  <c:v>162</c:v>
                </c:pt>
                <c:pt idx="3">
                  <c:v>167</c:v>
                </c:pt>
                <c:pt idx="4">
                  <c:v>173</c:v>
                </c:pt>
                <c:pt idx="5">
                  <c:v>175</c:v>
                </c:pt>
                <c:pt idx="6">
                  <c:v>177</c:v>
                </c:pt>
                <c:pt idx="7">
                  <c:v>177</c:v>
                </c:pt>
                <c:pt idx="8">
                  <c:v>172</c:v>
                </c:pt>
                <c:pt idx="9">
                  <c:v>160</c:v>
                </c:pt>
                <c:pt idx="10">
                  <c:v>136</c:v>
                </c:pt>
                <c:pt idx="11">
                  <c:v>119</c:v>
                </c:pt>
                <c:pt idx="12">
                  <c:v>121</c:v>
                </c:pt>
                <c:pt idx="13">
                  <c:v>112</c:v>
                </c:pt>
                <c:pt idx="14">
                  <c:v>117</c:v>
                </c:pt>
                <c:pt idx="15">
                  <c:v>118</c:v>
                </c:pt>
                <c:pt idx="16">
                  <c:v>121</c:v>
                </c:pt>
                <c:pt idx="17">
                  <c:v>119</c:v>
                </c:pt>
                <c:pt idx="18">
                  <c:v>113</c:v>
                </c:pt>
                <c:pt idx="19">
                  <c:v>144</c:v>
                </c:pt>
                <c:pt idx="20">
                  <c:v>163</c:v>
                </c:pt>
                <c:pt idx="21">
                  <c:v>169</c:v>
                </c:pt>
                <c:pt idx="22">
                  <c:v>173</c:v>
                </c:pt>
                <c:pt idx="23">
                  <c:v>175</c:v>
                </c:pt>
                <c:pt idx="24">
                  <c:v>176</c:v>
                </c:pt>
                <c:pt idx="25">
                  <c:v>179</c:v>
                </c:pt>
                <c:pt idx="26">
                  <c:v>177</c:v>
                </c:pt>
                <c:pt idx="27">
                  <c:v>171</c:v>
                </c:pt>
                <c:pt idx="28">
                  <c:v>153</c:v>
                </c:pt>
                <c:pt idx="29">
                  <c:v>140</c:v>
                </c:pt>
                <c:pt idx="30">
                  <c:v>122</c:v>
                </c:pt>
                <c:pt idx="31">
                  <c:v>123</c:v>
                </c:pt>
                <c:pt idx="32">
                  <c:v>120</c:v>
                </c:pt>
                <c:pt idx="33">
                  <c:v>116</c:v>
                </c:pt>
                <c:pt idx="34">
                  <c:v>109</c:v>
                </c:pt>
                <c:pt idx="35">
                  <c:v>112</c:v>
                </c:pt>
                <c:pt idx="36">
                  <c:v>109</c:v>
                </c:pt>
                <c:pt idx="37">
                  <c:v>130</c:v>
                </c:pt>
                <c:pt idx="38">
                  <c:v>159</c:v>
                </c:pt>
                <c:pt idx="39">
                  <c:v>170</c:v>
                </c:pt>
                <c:pt idx="40">
                  <c:v>174</c:v>
                </c:pt>
                <c:pt idx="41">
                  <c:v>177</c:v>
                </c:pt>
                <c:pt idx="42">
                  <c:v>178</c:v>
                </c:pt>
                <c:pt idx="43">
                  <c:v>178</c:v>
                </c:pt>
                <c:pt idx="44">
                  <c:v>179</c:v>
                </c:pt>
                <c:pt idx="45">
                  <c:v>173</c:v>
                </c:pt>
                <c:pt idx="46">
                  <c:v>158</c:v>
                </c:pt>
                <c:pt idx="47">
                  <c:v>125</c:v>
                </c:pt>
                <c:pt idx="48">
                  <c:v>124</c:v>
                </c:pt>
                <c:pt idx="49">
                  <c:v>125</c:v>
                </c:pt>
                <c:pt idx="50">
                  <c:v>121</c:v>
                </c:pt>
                <c:pt idx="51">
                  <c:v>115</c:v>
                </c:pt>
                <c:pt idx="52">
                  <c:v>117</c:v>
                </c:pt>
                <c:pt idx="53">
                  <c:v>113</c:v>
                </c:pt>
                <c:pt idx="54">
                  <c:v>116</c:v>
                </c:pt>
                <c:pt idx="55">
                  <c:v>147</c:v>
                </c:pt>
                <c:pt idx="56">
                  <c:v>167</c:v>
                </c:pt>
                <c:pt idx="57">
                  <c:v>172</c:v>
                </c:pt>
                <c:pt idx="58">
                  <c:v>176</c:v>
                </c:pt>
                <c:pt idx="59">
                  <c:v>177</c:v>
                </c:pt>
                <c:pt idx="60">
                  <c:v>179</c:v>
                </c:pt>
                <c:pt idx="61">
                  <c:v>181</c:v>
                </c:pt>
                <c:pt idx="62">
                  <c:v>176</c:v>
                </c:pt>
                <c:pt idx="63">
                  <c:v>166</c:v>
                </c:pt>
                <c:pt idx="64">
                  <c:v>152</c:v>
                </c:pt>
                <c:pt idx="65">
                  <c:v>131</c:v>
                </c:pt>
                <c:pt idx="66">
                  <c:v>126</c:v>
                </c:pt>
                <c:pt idx="67">
                  <c:v>123</c:v>
                </c:pt>
                <c:pt idx="68">
                  <c:v>124</c:v>
                </c:pt>
                <c:pt idx="69">
                  <c:v>123</c:v>
                </c:pt>
                <c:pt idx="70">
                  <c:v>120</c:v>
                </c:pt>
                <c:pt idx="71">
                  <c:v>119</c:v>
                </c:pt>
                <c:pt idx="72">
                  <c:v>121</c:v>
                </c:pt>
                <c:pt idx="73">
                  <c:v>149</c:v>
                </c:pt>
                <c:pt idx="74">
                  <c:v>163</c:v>
                </c:pt>
                <c:pt idx="75">
                  <c:v>171</c:v>
                </c:pt>
                <c:pt idx="76">
                  <c:v>178</c:v>
                </c:pt>
                <c:pt idx="77">
                  <c:v>180</c:v>
                </c:pt>
                <c:pt idx="78">
                  <c:v>180</c:v>
                </c:pt>
                <c:pt idx="79">
                  <c:v>180</c:v>
                </c:pt>
                <c:pt idx="80">
                  <c:v>183</c:v>
                </c:pt>
                <c:pt idx="81">
                  <c:v>180</c:v>
                </c:pt>
                <c:pt idx="82">
                  <c:v>172</c:v>
                </c:pt>
                <c:pt idx="83">
                  <c:v>157</c:v>
                </c:pt>
                <c:pt idx="84">
                  <c:v>142</c:v>
                </c:pt>
                <c:pt idx="85">
                  <c:v>133</c:v>
                </c:pt>
                <c:pt idx="86">
                  <c:v>132</c:v>
                </c:pt>
                <c:pt idx="87">
                  <c:v>121</c:v>
                </c:pt>
                <c:pt idx="88">
                  <c:v>112</c:v>
                </c:pt>
                <c:pt idx="89">
                  <c:v>125</c:v>
                </c:pt>
                <c:pt idx="90">
                  <c:v>118</c:v>
                </c:pt>
                <c:pt idx="91">
                  <c:v>118</c:v>
                </c:pt>
                <c:pt idx="92">
                  <c:v>119</c:v>
                </c:pt>
                <c:pt idx="93">
                  <c:v>156</c:v>
                </c:pt>
                <c:pt idx="94">
                  <c:v>158</c:v>
                </c:pt>
                <c:pt idx="95">
                  <c:v>171</c:v>
                </c:pt>
                <c:pt idx="96">
                  <c:v>175</c:v>
                </c:pt>
                <c:pt idx="97">
                  <c:v>178</c:v>
                </c:pt>
                <c:pt idx="98">
                  <c:v>179</c:v>
                </c:pt>
                <c:pt idx="99">
                  <c:v>181</c:v>
                </c:pt>
                <c:pt idx="100">
                  <c:v>176</c:v>
                </c:pt>
                <c:pt idx="101">
                  <c:v>170</c:v>
                </c:pt>
                <c:pt idx="102">
                  <c:v>162</c:v>
                </c:pt>
                <c:pt idx="103">
                  <c:v>141</c:v>
                </c:pt>
                <c:pt idx="104">
                  <c:v>132</c:v>
                </c:pt>
                <c:pt idx="105">
                  <c:v>129</c:v>
                </c:pt>
                <c:pt idx="106">
                  <c:v>125</c:v>
                </c:pt>
                <c:pt idx="107">
                  <c:v>124</c:v>
                </c:pt>
                <c:pt idx="108">
                  <c:v>119</c:v>
                </c:pt>
                <c:pt idx="109">
                  <c:v>109</c:v>
                </c:pt>
                <c:pt idx="110">
                  <c:v>117</c:v>
                </c:pt>
                <c:pt idx="111">
                  <c:v>123</c:v>
                </c:pt>
                <c:pt idx="112">
                  <c:v>130</c:v>
                </c:pt>
                <c:pt idx="113">
                  <c:v>163</c:v>
                </c:pt>
                <c:pt idx="114">
                  <c:v>168</c:v>
                </c:pt>
                <c:pt idx="115">
                  <c:v>173</c:v>
                </c:pt>
                <c:pt idx="116">
                  <c:v>176</c:v>
                </c:pt>
                <c:pt idx="117">
                  <c:v>178</c:v>
                </c:pt>
                <c:pt idx="118">
                  <c:v>180</c:v>
                </c:pt>
                <c:pt idx="119">
                  <c:v>178</c:v>
                </c:pt>
                <c:pt idx="120">
                  <c:v>172</c:v>
                </c:pt>
                <c:pt idx="121">
                  <c:v>162</c:v>
                </c:pt>
                <c:pt idx="122">
                  <c:v>139</c:v>
                </c:pt>
                <c:pt idx="123">
                  <c:v>134</c:v>
                </c:pt>
                <c:pt idx="124">
                  <c:v>125</c:v>
                </c:pt>
                <c:pt idx="125">
                  <c:v>124</c:v>
                </c:pt>
                <c:pt idx="126">
                  <c:v>123</c:v>
                </c:pt>
                <c:pt idx="127">
                  <c:v>119</c:v>
                </c:pt>
                <c:pt idx="128">
                  <c:v>121</c:v>
                </c:pt>
                <c:pt idx="129">
                  <c:v>117</c:v>
                </c:pt>
                <c:pt idx="130">
                  <c:v>121</c:v>
                </c:pt>
                <c:pt idx="131">
                  <c:v>121</c:v>
                </c:pt>
                <c:pt idx="132">
                  <c:v>120</c:v>
                </c:pt>
                <c:pt idx="133">
                  <c:v>119</c:v>
                </c:pt>
                <c:pt idx="134">
                  <c:v>164</c:v>
                </c:pt>
                <c:pt idx="135">
                  <c:v>168</c:v>
                </c:pt>
                <c:pt idx="136">
                  <c:v>174</c:v>
                </c:pt>
                <c:pt idx="137">
                  <c:v>179</c:v>
                </c:pt>
                <c:pt idx="138">
                  <c:v>179</c:v>
                </c:pt>
                <c:pt idx="139">
                  <c:v>181</c:v>
                </c:pt>
                <c:pt idx="140">
                  <c:v>178</c:v>
                </c:pt>
                <c:pt idx="141">
                  <c:v>173</c:v>
                </c:pt>
                <c:pt idx="142">
                  <c:v>164</c:v>
                </c:pt>
                <c:pt idx="143">
                  <c:v>154</c:v>
                </c:pt>
                <c:pt idx="144">
                  <c:v>140</c:v>
                </c:pt>
                <c:pt idx="145">
                  <c:v>134</c:v>
                </c:pt>
                <c:pt idx="146">
                  <c:v>126</c:v>
                </c:pt>
                <c:pt idx="147">
                  <c:v>123</c:v>
                </c:pt>
                <c:pt idx="148">
                  <c:v>119</c:v>
                </c:pt>
                <c:pt idx="149">
                  <c:v>116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0C-49F3-8F88-28019EA55B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82544512"/>
        <c:axId val="1905766640"/>
      </c:lineChart>
      <c:catAx>
        <c:axId val="1882544512"/>
        <c:scaling>
          <c:orientation val="minMax"/>
        </c:scaling>
        <c:delete val="0"/>
        <c:axPos val="b"/>
        <c:numFmt formatCode="h:mm:ss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905766640"/>
        <c:crosses val="autoZero"/>
        <c:auto val="1"/>
        <c:lblAlgn val="ctr"/>
        <c:lblOffset val="100"/>
        <c:noMultiLvlLbl val="0"/>
      </c:catAx>
      <c:valAx>
        <c:axId val="1905766640"/>
        <c:scaling>
          <c:orientation val="minMax"/>
          <c:max val="190"/>
          <c:min val="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88254451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25400" cap="flat" cmpd="sng" algn="ctr">
      <a:solidFill>
        <a:srgbClr val="C00000"/>
      </a:solidFill>
      <a:round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131C42-CCFC-4599-B187-618BBFFA55C7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CS"/>
        </a:p>
      </dgm:t>
    </dgm:pt>
    <dgm:pt modelId="{7EB9B4AC-7B3C-43FB-9B9E-28BDC2911304}">
      <dgm:prSet phldrT="[Text]" custT="1"/>
      <dgm:spPr/>
      <dgm:t>
        <a:bodyPr/>
        <a:lstStyle/>
        <a:p>
          <a:r>
            <a:rPr lang="sr-Latn-CS" sz="2400" b="1" dirty="0">
              <a:solidFill>
                <a:srgbClr val="FFFF00"/>
              </a:solidFill>
              <a:latin typeface="Maiandra GD" pitchFamily="34" charset="0"/>
            </a:rPr>
            <a:t>Na nivou ličnosti</a:t>
          </a:r>
        </a:p>
      </dgm:t>
    </dgm:pt>
    <dgm:pt modelId="{C6811D69-31F1-4212-ABAE-F13A59A01E08}" type="parTrans" cxnId="{C5926139-2003-474F-8FA4-92565DBF0358}">
      <dgm:prSet/>
      <dgm:spPr/>
      <dgm:t>
        <a:bodyPr/>
        <a:lstStyle/>
        <a:p>
          <a:endParaRPr lang="sr-Latn-CS"/>
        </a:p>
      </dgm:t>
    </dgm:pt>
    <dgm:pt modelId="{B24B0243-F7CB-4E10-9B08-55B7D210C807}" type="sibTrans" cxnId="{C5926139-2003-474F-8FA4-92565DBF0358}">
      <dgm:prSet/>
      <dgm:spPr/>
      <dgm:t>
        <a:bodyPr/>
        <a:lstStyle/>
        <a:p>
          <a:endParaRPr lang="sr-Latn-CS"/>
        </a:p>
      </dgm:t>
    </dgm:pt>
    <dgm:pt modelId="{DBD7217A-0E9B-4957-9C8F-D8CCCBBF5FB5}">
      <dgm:prSet phldrT="[Text]" custT="1"/>
      <dgm:spPr>
        <a:solidFill>
          <a:srgbClr val="92D050"/>
        </a:solidFill>
      </dgm:spPr>
      <dgm:t>
        <a:bodyPr/>
        <a:lstStyle/>
        <a:p>
          <a:r>
            <a:rPr lang="sr-Latn-CS" sz="2400" b="1" dirty="0">
              <a:solidFill>
                <a:srgbClr val="7030A0"/>
              </a:solidFill>
              <a:latin typeface="Maiandra GD" pitchFamily="34" charset="0"/>
            </a:rPr>
            <a:t>Na nivou organizma</a:t>
          </a:r>
        </a:p>
      </dgm:t>
    </dgm:pt>
    <dgm:pt modelId="{9D9FFED9-FFFF-4DBA-B1A5-524E8A265809}" type="parTrans" cxnId="{6713553C-9B16-4CE4-8500-E46E95EBB369}">
      <dgm:prSet/>
      <dgm:spPr/>
      <dgm:t>
        <a:bodyPr/>
        <a:lstStyle/>
        <a:p>
          <a:endParaRPr lang="sr-Latn-CS"/>
        </a:p>
      </dgm:t>
    </dgm:pt>
    <dgm:pt modelId="{75B2B0AA-4DEE-4DA3-A6E7-99630B431B2B}" type="sibTrans" cxnId="{6713553C-9B16-4CE4-8500-E46E95EBB369}">
      <dgm:prSet/>
      <dgm:spPr/>
      <dgm:t>
        <a:bodyPr/>
        <a:lstStyle/>
        <a:p>
          <a:endParaRPr lang="sr-Latn-CS"/>
        </a:p>
      </dgm:t>
    </dgm:pt>
    <dgm:pt modelId="{E6BBB270-CDDB-4371-AE94-5476917F06DC}">
      <dgm:prSet phldrT="[Text]" custT="1"/>
      <dgm:spPr>
        <a:solidFill>
          <a:schemeClr val="bg2">
            <a:lumMod val="40000"/>
            <a:lumOff val="60000"/>
          </a:schemeClr>
        </a:solidFill>
      </dgm:spPr>
      <dgm:t>
        <a:bodyPr/>
        <a:lstStyle/>
        <a:p>
          <a:r>
            <a:rPr lang="sr-Latn-CS" sz="2400" b="1" dirty="0">
              <a:solidFill>
                <a:srgbClr val="00B050"/>
              </a:solidFill>
              <a:latin typeface="Maiandra GD" pitchFamily="34" charset="0"/>
            </a:rPr>
            <a:t>Na nivou organa i sistema</a:t>
          </a:r>
        </a:p>
      </dgm:t>
    </dgm:pt>
    <dgm:pt modelId="{93E9212E-34E6-4AE0-8315-B1BA8560609F}" type="parTrans" cxnId="{1FA24F83-504E-48C2-8D2F-09FF421B9098}">
      <dgm:prSet/>
      <dgm:spPr/>
      <dgm:t>
        <a:bodyPr/>
        <a:lstStyle/>
        <a:p>
          <a:endParaRPr lang="sr-Latn-CS"/>
        </a:p>
      </dgm:t>
    </dgm:pt>
    <dgm:pt modelId="{71B65734-E751-4693-B230-70B3A8D5CD7F}" type="sibTrans" cxnId="{1FA24F83-504E-48C2-8D2F-09FF421B9098}">
      <dgm:prSet/>
      <dgm:spPr/>
      <dgm:t>
        <a:bodyPr/>
        <a:lstStyle/>
        <a:p>
          <a:endParaRPr lang="sr-Latn-CS"/>
        </a:p>
      </dgm:t>
    </dgm:pt>
    <dgm:pt modelId="{F19CED2E-391D-4E44-BEB1-B14C517447A1}">
      <dgm:prSet phldrT="[Text]" custT="1"/>
      <dgm:spPr>
        <a:solidFill>
          <a:srgbClr val="FFFF00"/>
        </a:solidFill>
      </dgm:spPr>
      <dgm:t>
        <a:bodyPr/>
        <a:lstStyle/>
        <a:p>
          <a:r>
            <a:rPr lang="sr-Latn-CS" sz="2800" b="1" dirty="0">
              <a:solidFill>
                <a:srgbClr val="C00000"/>
              </a:solidFill>
              <a:latin typeface="Maiandra GD" pitchFamily="34" charset="0"/>
            </a:rPr>
            <a:t>Na nivou ćelije i tkiva</a:t>
          </a:r>
          <a:endParaRPr lang="sr-Latn-CS" sz="2800" b="1" dirty="0">
            <a:solidFill>
              <a:srgbClr val="FF0000"/>
            </a:solidFill>
            <a:latin typeface="Maiandra GD" pitchFamily="34" charset="0"/>
          </a:endParaRPr>
        </a:p>
      </dgm:t>
    </dgm:pt>
    <dgm:pt modelId="{974CA59E-017B-42DE-BFA0-EF7F4129AACE}" type="parTrans" cxnId="{1794A117-6277-4E0F-9395-5C46E5571087}">
      <dgm:prSet/>
      <dgm:spPr/>
      <dgm:t>
        <a:bodyPr/>
        <a:lstStyle/>
        <a:p>
          <a:endParaRPr lang="sr-Latn-CS"/>
        </a:p>
      </dgm:t>
    </dgm:pt>
    <dgm:pt modelId="{72E81FFD-1846-41CE-A3A3-EFEE66AA75FD}" type="sibTrans" cxnId="{1794A117-6277-4E0F-9395-5C46E5571087}">
      <dgm:prSet/>
      <dgm:spPr/>
      <dgm:t>
        <a:bodyPr/>
        <a:lstStyle/>
        <a:p>
          <a:endParaRPr lang="sr-Latn-CS"/>
        </a:p>
      </dgm:t>
    </dgm:pt>
    <dgm:pt modelId="{E3E1B1E7-A883-420F-B052-45AF23223711}" type="pres">
      <dgm:prSet presAssocID="{ED131C42-CCFC-4599-B187-618BBFFA55C7}" presName="Name0" presStyleCnt="0">
        <dgm:presLayoutVars>
          <dgm:chMax val="7"/>
          <dgm:resizeHandles val="exact"/>
        </dgm:presLayoutVars>
      </dgm:prSet>
      <dgm:spPr/>
    </dgm:pt>
    <dgm:pt modelId="{6EC18CEE-01C3-42F3-A801-979838C8D849}" type="pres">
      <dgm:prSet presAssocID="{ED131C42-CCFC-4599-B187-618BBFFA55C7}" presName="comp1" presStyleCnt="0"/>
      <dgm:spPr/>
    </dgm:pt>
    <dgm:pt modelId="{B47DF8A1-D33F-401E-8DA8-1E5539EE4B84}" type="pres">
      <dgm:prSet presAssocID="{ED131C42-CCFC-4599-B187-618BBFFA55C7}" presName="circle1" presStyleLbl="node1" presStyleIdx="0" presStyleCnt="4" custScaleX="157423" custLinFactNeighborX="912" custLinFactNeighborY="57"/>
      <dgm:spPr/>
    </dgm:pt>
    <dgm:pt modelId="{C5547697-93C6-442E-ADA1-C32EE7DCC551}" type="pres">
      <dgm:prSet presAssocID="{ED131C42-CCFC-4599-B187-618BBFFA55C7}" presName="c1text" presStyleLbl="node1" presStyleIdx="0" presStyleCnt="4">
        <dgm:presLayoutVars>
          <dgm:bulletEnabled val="1"/>
        </dgm:presLayoutVars>
      </dgm:prSet>
      <dgm:spPr/>
    </dgm:pt>
    <dgm:pt modelId="{0BB436B5-0A2A-45A7-A68A-1B089B70F0C4}" type="pres">
      <dgm:prSet presAssocID="{ED131C42-CCFC-4599-B187-618BBFFA55C7}" presName="comp2" presStyleCnt="0"/>
      <dgm:spPr/>
    </dgm:pt>
    <dgm:pt modelId="{02A101D6-5A52-49C5-A369-427EBE3EFFD9}" type="pres">
      <dgm:prSet presAssocID="{ED131C42-CCFC-4599-B187-618BBFFA55C7}" presName="circle2" presStyleLbl="node1" presStyleIdx="1" presStyleCnt="4" custScaleX="160708" custLinFactNeighborX="-2871" custLinFactNeighborY="2700"/>
      <dgm:spPr/>
    </dgm:pt>
    <dgm:pt modelId="{AC08BC28-8515-421B-8CBD-BE16904F28AB}" type="pres">
      <dgm:prSet presAssocID="{ED131C42-CCFC-4599-B187-618BBFFA55C7}" presName="c2text" presStyleLbl="node1" presStyleIdx="1" presStyleCnt="4">
        <dgm:presLayoutVars>
          <dgm:bulletEnabled val="1"/>
        </dgm:presLayoutVars>
      </dgm:prSet>
      <dgm:spPr/>
    </dgm:pt>
    <dgm:pt modelId="{44DA1BFB-AF83-4541-AD19-DB8F09F3BADB}" type="pres">
      <dgm:prSet presAssocID="{ED131C42-CCFC-4599-B187-618BBFFA55C7}" presName="comp3" presStyleCnt="0"/>
      <dgm:spPr/>
    </dgm:pt>
    <dgm:pt modelId="{43B15B85-9299-4578-8919-BE8A0E847B37}" type="pres">
      <dgm:prSet presAssocID="{ED131C42-CCFC-4599-B187-618BBFFA55C7}" presName="circle3" presStyleLbl="node1" presStyleIdx="2" presStyleCnt="4" custScaleX="176576" custLinFactNeighborX="-1149" custLinFactNeighborY="0"/>
      <dgm:spPr/>
    </dgm:pt>
    <dgm:pt modelId="{517FEB55-820E-498B-814D-D59393E18679}" type="pres">
      <dgm:prSet presAssocID="{ED131C42-CCFC-4599-B187-618BBFFA55C7}" presName="c3text" presStyleLbl="node1" presStyleIdx="2" presStyleCnt="4">
        <dgm:presLayoutVars>
          <dgm:bulletEnabled val="1"/>
        </dgm:presLayoutVars>
      </dgm:prSet>
      <dgm:spPr/>
    </dgm:pt>
    <dgm:pt modelId="{7EC194F5-A0E4-4A16-B473-C43C2E48355A}" type="pres">
      <dgm:prSet presAssocID="{ED131C42-CCFC-4599-B187-618BBFFA55C7}" presName="comp4" presStyleCnt="0"/>
      <dgm:spPr/>
    </dgm:pt>
    <dgm:pt modelId="{EB0FA67B-4794-4988-8AD6-142F5DDD5D16}" type="pres">
      <dgm:prSet presAssocID="{ED131C42-CCFC-4599-B187-618BBFFA55C7}" presName="circle4" presStyleLbl="node1" presStyleIdx="3" presStyleCnt="4" custScaleX="197611" custLinFactNeighborX="-4311" custLinFactNeighborY="0"/>
      <dgm:spPr/>
    </dgm:pt>
    <dgm:pt modelId="{081A736D-B327-4969-AEAB-BF509749FE9F}" type="pres">
      <dgm:prSet presAssocID="{ED131C42-CCFC-4599-B187-618BBFFA55C7}" presName="c4text" presStyleLbl="node1" presStyleIdx="3" presStyleCnt="4">
        <dgm:presLayoutVars>
          <dgm:bulletEnabled val="1"/>
        </dgm:presLayoutVars>
      </dgm:prSet>
      <dgm:spPr/>
    </dgm:pt>
  </dgm:ptLst>
  <dgm:cxnLst>
    <dgm:cxn modelId="{76A58703-73CF-43AC-9526-3B1322064F89}" type="presOf" srcId="{F19CED2E-391D-4E44-BEB1-B14C517447A1}" destId="{EB0FA67B-4794-4988-8AD6-142F5DDD5D16}" srcOrd="0" destOrd="0" presId="urn:microsoft.com/office/officeart/2005/8/layout/venn2"/>
    <dgm:cxn modelId="{1794A117-6277-4E0F-9395-5C46E5571087}" srcId="{ED131C42-CCFC-4599-B187-618BBFFA55C7}" destId="{F19CED2E-391D-4E44-BEB1-B14C517447A1}" srcOrd="3" destOrd="0" parTransId="{974CA59E-017B-42DE-BFA0-EF7F4129AACE}" sibTransId="{72E81FFD-1846-41CE-A3A3-EFEE66AA75FD}"/>
    <dgm:cxn modelId="{C5926139-2003-474F-8FA4-92565DBF0358}" srcId="{ED131C42-CCFC-4599-B187-618BBFFA55C7}" destId="{7EB9B4AC-7B3C-43FB-9B9E-28BDC2911304}" srcOrd="0" destOrd="0" parTransId="{C6811D69-31F1-4212-ABAE-F13A59A01E08}" sibTransId="{B24B0243-F7CB-4E10-9B08-55B7D210C807}"/>
    <dgm:cxn modelId="{6713553C-9B16-4CE4-8500-E46E95EBB369}" srcId="{ED131C42-CCFC-4599-B187-618BBFFA55C7}" destId="{DBD7217A-0E9B-4957-9C8F-D8CCCBBF5FB5}" srcOrd="1" destOrd="0" parTransId="{9D9FFED9-FFFF-4DBA-B1A5-524E8A265809}" sibTransId="{75B2B0AA-4DEE-4DA3-A6E7-99630B431B2B}"/>
    <dgm:cxn modelId="{7B221C6B-DB7C-4F26-A045-21B7A37A1CE9}" type="presOf" srcId="{7EB9B4AC-7B3C-43FB-9B9E-28BDC2911304}" destId="{C5547697-93C6-442E-ADA1-C32EE7DCC551}" srcOrd="1" destOrd="0" presId="urn:microsoft.com/office/officeart/2005/8/layout/venn2"/>
    <dgm:cxn modelId="{1FA24F83-504E-48C2-8D2F-09FF421B9098}" srcId="{ED131C42-CCFC-4599-B187-618BBFFA55C7}" destId="{E6BBB270-CDDB-4371-AE94-5476917F06DC}" srcOrd="2" destOrd="0" parTransId="{93E9212E-34E6-4AE0-8315-B1BA8560609F}" sibTransId="{71B65734-E751-4693-B230-70B3A8D5CD7F}"/>
    <dgm:cxn modelId="{93CE2CBE-C303-476B-89F6-8EDB285139E5}" type="presOf" srcId="{ED131C42-CCFC-4599-B187-618BBFFA55C7}" destId="{E3E1B1E7-A883-420F-B052-45AF23223711}" srcOrd="0" destOrd="0" presId="urn:microsoft.com/office/officeart/2005/8/layout/venn2"/>
    <dgm:cxn modelId="{A06510CA-272C-44DC-8229-C198BBD887A4}" type="presOf" srcId="{F19CED2E-391D-4E44-BEB1-B14C517447A1}" destId="{081A736D-B327-4969-AEAB-BF509749FE9F}" srcOrd="1" destOrd="0" presId="urn:microsoft.com/office/officeart/2005/8/layout/venn2"/>
    <dgm:cxn modelId="{46E23ECF-D71A-4CAE-B759-7989E16D5B7B}" type="presOf" srcId="{DBD7217A-0E9B-4957-9C8F-D8CCCBBF5FB5}" destId="{AC08BC28-8515-421B-8CBD-BE16904F28AB}" srcOrd="1" destOrd="0" presId="urn:microsoft.com/office/officeart/2005/8/layout/venn2"/>
    <dgm:cxn modelId="{C5E09ED9-6C09-4C6E-8CB3-D1BD3E700181}" type="presOf" srcId="{7EB9B4AC-7B3C-43FB-9B9E-28BDC2911304}" destId="{B47DF8A1-D33F-401E-8DA8-1E5539EE4B84}" srcOrd="0" destOrd="0" presId="urn:microsoft.com/office/officeart/2005/8/layout/venn2"/>
    <dgm:cxn modelId="{1423C1E7-FFA1-4202-80EC-6BE85232A90F}" type="presOf" srcId="{DBD7217A-0E9B-4957-9C8F-D8CCCBBF5FB5}" destId="{02A101D6-5A52-49C5-A369-427EBE3EFFD9}" srcOrd="0" destOrd="0" presId="urn:microsoft.com/office/officeart/2005/8/layout/venn2"/>
    <dgm:cxn modelId="{79718AF2-17A4-4751-9D45-10FE2EFEF6E9}" type="presOf" srcId="{E6BBB270-CDDB-4371-AE94-5476917F06DC}" destId="{43B15B85-9299-4578-8919-BE8A0E847B37}" srcOrd="0" destOrd="0" presId="urn:microsoft.com/office/officeart/2005/8/layout/venn2"/>
    <dgm:cxn modelId="{3A41AAF9-D104-4DF0-A88D-1132503D8A2E}" type="presOf" srcId="{E6BBB270-CDDB-4371-AE94-5476917F06DC}" destId="{517FEB55-820E-498B-814D-D59393E18679}" srcOrd="1" destOrd="0" presId="urn:microsoft.com/office/officeart/2005/8/layout/venn2"/>
    <dgm:cxn modelId="{EB1400DA-0AEE-46AA-AB40-C36E1F95F051}" type="presParOf" srcId="{E3E1B1E7-A883-420F-B052-45AF23223711}" destId="{6EC18CEE-01C3-42F3-A801-979838C8D849}" srcOrd="0" destOrd="0" presId="urn:microsoft.com/office/officeart/2005/8/layout/venn2"/>
    <dgm:cxn modelId="{4C917DA4-A375-48AF-8276-F1AD6FD46B86}" type="presParOf" srcId="{6EC18CEE-01C3-42F3-A801-979838C8D849}" destId="{B47DF8A1-D33F-401E-8DA8-1E5539EE4B84}" srcOrd="0" destOrd="0" presId="urn:microsoft.com/office/officeart/2005/8/layout/venn2"/>
    <dgm:cxn modelId="{3126CF85-06FB-40CC-89EF-A21681A240B4}" type="presParOf" srcId="{6EC18CEE-01C3-42F3-A801-979838C8D849}" destId="{C5547697-93C6-442E-ADA1-C32EE7DCC551}" srcOrd="1" destOrd="0" presId="urn:microsoft.com/office/officeart/2005/8/layout/venn2"/>
    <dgm:cxn modelId="{A693600B-2833-4021-AEDE-0480FC39E027}" type="presParOf" srcId="{E3E1B1E7-A883-420F-B052-45AF23223711}" destId="{0BB436B5-0A2A-45A7-A68A-1B089B70F0C4}" srcOrd="1" destOrd="0" presId="urn:microsoft.com/office/officeart/2005/8/layout/venn2"/>
    <dgm:cxn modelId="{9EC7EA1A-F935-476A-932A-AAABA843E73C}" type="presParOf" srcId="{0BB436B5-0A2A-45A7-A68A-1B089B70F0C4}" destId="{02A101D6-5A52-49C5-A369-427EBE3EFFD9}" srcOrd="0" destOrd="0" presId="urn:microsoft.com/office/officeart/2005/8/layout/venn2"/>
    <dgm:cxn modelId="{F1A5AEA2-F857-463B-8D4D-00318D4BC976}" type="presParOf" srcId="{0BB436B5-0A2A-45A7-A68A-1B089B70F0C4}" destId="{AC08BC28-8515-421B-8CBD-BE16904F28AB}" srcOrd="1" destOrd="0" presId="urn:microsoft.com/office/officeart/2005/8/layout/venn2"/>
    <dgm:cxn modelId="{A9C74C26-F867-4F42-8FDA-9FD3E141232F}" type="presParOf" srcId="{E3E1B1E7-A883-420F-B052-45AF23223711}" destId="{44DA1BFB-AF83-4541-AD19-DB8F09F3BADB}" srcOrd="2" destOrd="0" presId="urn:microsoft.com/office/officeart/2005/8/layout/venn2"/>
    <dgm:cxn modelId="{804A4C2D-88C4-4F70-841A-BFD4268C8FAE}" type="presParOf" srcId="{44DA1BFB-AF83-4541-AD19-DB8F09F3BADB}" destId="{43B15B85-9299-4578-8919-BE8A0E847B37}" srcOrd="0" destOrd="0" presId="urn:microsoft.com/office/officeart/2005/8/layout/venn2"/>
    <dgm:cxn modelId="{B107255A-57B9-4844-8261-32DA7F48FEA6}" type="presParOf" srcId="{44DA1BFB-AF83-4541-AD19-DB8F09F3BADB}" destId="{517FEB55-820E-498B-814D-D59393E18679}" srcOrd="1" destOrd="0" presId="urn:microsoft.com/office/officeart/2005/8/layout/venn2"/>
    <dgm:cxn modelId="{7C7E7F68-A797-41DC-A014-64948BC4DC22}" type="presParOf" srcId="{E3E1B1E7-A883-420F-B052-45AF23223711}" destId="{7EC194F5-A0E4-4A16-B473-C43C2E48355A}" srcOrd="3" destOrd="0" presId="urn:microsoft.com/office/officeart/2005/8/layout/venn2"/>
    <dgm:cxn modelId="{FF0FDC19-E02D-4FFE-94C5-244F1099BDF5}" type="presParOf" srcId="{7EC194F5-A0E4-4A16-B473-C43C2E48355A}" destId="{EB0FA67B-4794-4988-8AD6-142F5DDD5D16}" srcOrd="0" destOrd="0" presId="urn:microsoft.com/office/officeart/2005/8/layout/venn2"/>
    <dgm:cxn modelId="{BB92039F-B5EF-4C39-96FC-636A035E3781}" type="presParOf" srcId="{7EC194F5-A0E4-4A16-B473-C43C2E48355A}" destId="{081A736D-B327-4969-AEAB-BF509749FE9F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E1A2FE-25A5-4EF9-AE0F-16C6ACB0E43E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CS"/>
        </a:p>
      </dgm:t>
    </dgm:pt>
    <dgm:pt modelId="{5FD33DEF-F04D-455D-8561-3F46F02451CB}">
      <dgm:prSet phldrT="[Text]" custT="1"/>
      <dgm:spPr>
        <a:ln w="57150"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sr-Latn-CS" sz="2800" b="1" dirty="0">
              <a:solidFill>
                <a:srgbClr val="FF0000"/>
              </a:solidFill>
              <a:latin typeface="Maiandra GD" pitchFamily="34" charset="0"/>
            </a:rPr>
            <a:t>ATP</a:t>
          </a:r>
        </a:p>
      </dgm:t>
    </dgm:pt>
    <dgm:pt modelId="{4C8231A6-96DA-4BC9-82FE-6633C67D2034}" type="parTrans" cxnId="{F33FD976-D190-4DE2-A9FB-96E82D9B6138}">
      <dgm:prSet/>
      <dgm:spPr/>
      <dgm:t>
        <a:bodyPr/>
        <a:lstStyle/>
        <a:p>
          <a:endParaRPr lang="sr-Latn-CS"/>
        </a:p>
      </dgm:t>
    </dgm:pt>
    <dgm:pt modelId="{CAA21056-E347-471F-9C00-7E46CD1BF59E}" type="sibTrans" cxnId="{F33FD976-D190-4DE2-A9FB-96E82D9B6138}">
      <dgm:prSet/>
      <dgm:spPr/>
      <dgm:t>
        <a:bodyPr/>
        <a:lstStyle/>
        <a:p>
          <a:endParaRPr lang="sr-Latn-CS"/>
        </a:p>
      </dgm:t>
    </dgm:pt>
    <dgm:pt modelId="{E1A5210D-A82B-4E5C-83CC-3D1B44D4AE3E}">
      <dgm:prSet phldrT="[Text]" custT="1"/>
      <dgm:spPr>
        <a:ln w="31750">
          <a:solidFill>
            <a:srgbClr val="0033CC"/>
          </a:solidFill>
        </a:ln>
      </dgm:spPr>
      <dgm:t>
        <a:bodyPr/>
        <a:lstStyle/>
        <a:p>
          <a:r>
            <a:rPr lang="sr-Latn-CS" sz="1600" b="1" dirty="0">
              <a:solidFill>
                <a:srgbClr val="0070C0"/>
              </a:solidFill>
              <a:latin typeface="Maiandra GD" pitchFamily="34" charset="0"/>
            </a:rPr>
            <a:t>MEŠOVITI aerobno-anaerobni sustem</a:t>
          </a:r>
        </a:p>
      </dgm:t>
    </dgm:pt>
    <dgm:pt modelId="{7621A22E-CE1D-418A-8BE6-5B728BCEAF13}" type="parTrans" cxnId="{DBCAF083-2F1B-4193-8897-417C06329C62}">
      <dgm:prSet/>
      <dgm:spPr/>
      <dgm:t>
        <a:bodyPr/>
        <a:lstStyle/>
        <a:p>
          <a:endParaRPr lang="sr-Latn-CS"/>
        </a:p>
      </dgm:t>
    </dgm:pt>
    <dgm:pt modelId="{D7FDB611-3691-406F-B508-434B7548907A}" type="sibTrans" cxnId="{DBCAF083-2F1B-4193-8897-417C06329C62}">
      <dgm:prSet/>
      <dgm:spPr/>
      <dgm:t>
        <a:bodyPr/>
        <a:lstStyle/>
        <a:p>
          <a:endParaRPr lang="sr-Latn-CS"/>
        </a:p>
      </dgm:t>
    </dgm:pt>
    <dgm:pt modelId="{66BC8594-59A9-47BD-8702-CFB7C408ABAB}">
      <dgm:prSet phldrT="[Text]"/>
      <dgm:spPr>
        <a:ln w="31750">
          <a:solidFill>
            <a:srgbClr val="0033CC"/>
          </a:solidFill>
        </a:ln>
      </dgm:spPr>
      <dgm:t>
        <a:bodyPr/>
        <a:lstStyle/>
        <a:p>
          <a:r>
            <a:rPr lang="sr-Latn-CS" b="1" dirty="0">
              <a:solidFill>
                <a:srgbClr val="0070C0"/>
              </a:solidFill>
              <a:latin typeface="Maiandra GD" pitchFamily="34" charset="0"/>
            </a:rPr>
            <a:t>AER0BNI SISTEM</a:t>
          </a:r>
        </a:p>
      </dgm:t>
    </dgm:pt>
    <dgm:pt modelId="{272BD4D1-65C5-42CD-A49A-AF2B1708FAEE}" type="parTrans" cxnId="{7B802F2C-FA77-450D-B9C5-7D4D7DF3C345}">
      <dgm:prSet/>
      <dgm:spPr/>
      <dgm:t>
        <a:bodyPr/>
        <a:lstStyle/>
        <a:p>
          <a:endParaRPr lang="sr-Latn-CS"/>
        </a:p>
      </dgm:t>
    </dgm:pt>
    <dgm:pt modelId="{37B2F5F3-2F3B-486D-A53E-E52C9DCEDC30}" type="sibTrans" cxnId="{7B802F2C-FA77-450D-B9C5-7D4D7DF3C345}">
      <dgm:prSet/>
      <dgm:spPr/>
      <dgm:t>
        <a:bodyPr/>
        <a:lstStyle/>
        <a:p>
          <a:endParaRPr lang="sr-Latn-CS"/>
        </a:p>
      </dgm:t>
    </dgm:pt>
    <dgm:pt modelId="{A07F5511-F5EB-46CC-99F8-6202A83DE9A7}">
      <dgm:prSet phldrT="[Text]" custT="1"/>
      <dgm:spPr>
        <a:ln w="34925">
          <a:solidFill>
            <a:srgbClr val="FF0000"/>
          </a:solidFill>
        </a:ln>
      </dgm:spPr>
      <dgm:t>
        <a:bodyPr/>
        <a:lstStyle/>
        <a:p>
          <a:r>
            <a:rPr lang="sr-Latn-CS" sz="1600" b="1" dirty="0">
              <a:solidFill>
                <a:srgbClr val="FF0000"/>
              </a:solidFill>
              <a:latin typeface="Maiandra GD" pitchFamily="34" charset="0"/>
            </a:rPr>
            <a:t>GLIKOLITIČKI SISTEM</a:t>
          </a:r>
        </a:p>
      </dgm:t>
    </dgm:pt>
    <dgm:pt modelId="{0D333C93-E3A7-4708-B117-C7D63E96C54D}" type="parTrans" cxnId="{E2BAB857-E03C-4674-863C-0A42EFFFB666}">
      <dgm:prSet/>
      <dgm:spPr/>
      <dgm:t>
        <a:bodyPr/>
        <a:lstStyle/>
        <a:p>
          <a:endParaRPr lang="sr-Latn-CS"/>
        </a:p>
      </dgm:t>
    </dgm:pt>
    <dgm:pt modelId="{DD7EF10A-1D29-4B6A-8195-48105650BB42}" type="sibTrans" cxnId="{E2BAB857-E03C-4674-863C-0A42EFFFB666}">
      <dgm:prSet/>
      <dgm:spPr/>
      <dgm:t>
        <a:bodyPr/>
        <a:lstStyle/>
        <a:p>
          <a:endParaRPr lang="sr-Latn-CS"/>
        </a:p>
      </dgm:t>
    </dgm:pt>
    <dgm:pt modelId="{0FB1A67A-4D5A-4BA5-AC14-E8EA8BB8D43D}">
      <dgm:prSet phldrT="[Text]" custT="1"/>
      <dgm:spPr>
        <a:ln w="34925">
          <a:solidFill>
            <a:srgbClr val="FF0000"/>
          </a:solidFill>
        </a:ln>
      </dgm:spPr>
      <dgm:t>
        <a:bodyPr/>
        <a:lstStyle/>
        <a:p>
          <a:r>
            <a:rPr lang="sr-Latn-CS" sz="1600" b="1" dirty="0">
              <a:solidFill>
                <a:srgbClr val="FF0000"/>
              </a:solidFill>
              <a:latin typeface="Maiandra GD" pitchFamily="34" charset="0"/>
            </a:rPr>
            <a:t>KREATINFOSFATNI SISTEM</a:t>
          </a:r>
        </a:p>
      </dgm:t>
    </dgm:pt>
    <dgm:pt modelId="{3E9121A9-6AE3-4406-99DF-6BF86CB2A05B}" type="parTrans" cxnId="{3FCDA1CE-0537-488E-8877-9A476A08D623}">
      <dgm:prSet/>
      <dgm:spPr/>
      <dgm:t>
        <a:bodyPr/>
        <a:lstStyle/>
        <a:p>
          <a:endParaRPr lang="sr-Latn-CS"/>
        </a:p>
      </dgm:t>
    </dgm:pt>
    <dgm:pt modelId="{84210817-C815-4A53-B05A-5C26512B6875}" type="sibTrans" cxnId="{3FCDA1CE-0537-488E-8877-9A476A08D623}">
      <dgm:prSet/>
      <dgm:spPr/>
      <dgm:t>
        <a:bodyPr/>
        <a:lstStyle/>
        <a:p>
          <a:endParaRPr lang="sr-Latn-CS"/>
        </a:p>
      </dgm:t>
    </dgm:pt>
    <dgm:pt modelId="{66CC3F7C-CB43-466A-A851-0BACF6E9BD27}">
      <dgm:prSet phldrT="[Text]" custT="1"/>
      <dgm:spPr>
        <a:ln w="34925">
          <a:solidFill>
            <a:srgbClr val="FF0000"/>
          </a:solidFill>
        </a:ln>
      </dgm:spPr>
      <dgm:t>
        <a:bodyPr/>
        <a:lstStyle/>
        <a:p>
          <a:r>
            <a:rPr lang="sr-Latn-CS" sz="1600" b="1" dirty="0">
              <a:solidFill>
                <a:srgbClr val="FF0000"/>
              </a:solidFill>
              <a:latin typeface="Maiandra GD" pitchFamily="34" charset="0"/>
            </a:rPr>
            <a:t>MYIOKINACE REACTION</a:t>
          </a:r>
        </a:p>
      </dgm:t>
    </dgm:pt>
    <dgm:pt modelId="{14CEE327-F680-4AF0-A062-7E0B12BEC4AD}" type="parTrans" cxnId="{82FFF258-E28E-4F69-B857-7717DA3E224C}">
      <dgm:prSet/>
      <dgm:spPr/>
      <dgm:t>
        <a:bodyPr/>
        <a:lstStyle/>
        <a:p>
          <a:endParaRPr lang="sr-Latn-RS"/>
        </a:p>
      </dgm:t>
    </dgm:pt>
    <dgm:pt modelId="{544AA5D6-7481-4E8C-ACBB-D727F2B64924}" type="sibTrans" cxnId="{82FFF258-E28E-4F69-B857-7717DA3E224C}">
      <dgm:prSet/>
      <dgm:spPr/>
      <dgm:t>
        <a:bodyPr/>
        <a:lstStyle/>
        <a:p>
          <a:endParaRPr lang="sr-Latn-RS"/>
        </a:p>
      </dgm:t>
    </dgm:pt>
    <dgm:pt modelId="{2E7C07A3-2C0E-4149-91BA-7F7DFC4A214C}" type="pres">
      <dgm:prSet presAssocID="{CDE1A2FE-25A5-4EF9-AE0F-16C6ACB0E43E}" presName="compositeShape" presStyleCnt="0">
        <dgm:presLayoutVars>
          <dgm:dir/>
          <dgm:resizeHandles/>
        </dgm:presLayoutVars>
      </dgm:prSet>
      <dgm:spPr/>
    </dgm:pt>
    <dgm:pt modelId="{8DB28E1D-39FC-4AED-AB06-AF6394D7FF1F}" type="pres">
      <dgm:prSet presAssocID="{CDE1A2FE-25A5-4EF9-AE0F-16C6ACB0E43E}" presName="pyramid" presStyleLbl="node1" presStyleIdx="0" presStyleCnt="1" custScaleX="119101"/>
      <dgm:spPr/>
    </dgm:pt>
    <dgm:pt modelId="{9828303F-F579-4999-A7A1-B2C19999D647}" type="pres">
      <dgm:prSet presAssocID="{CDE1A2FE-25A5-4EF9-AE0F-16C6ACB0E43E}" presName="theList" presStyleCnt="0"/>
      <dgm:spPr/>
    </dgm:pt>
    <dgm:pt modelId="{E357C222-DEFF-4141-89AB-26C6BD4AAD9B}" type="pres">
      <dgm:prSet presAssocID="{5FD33DEF-F04D-455D-8561-3F46F02451CB}" presName="aNode" presStyleLbl="fgAcc1" presStyleIdx="0" presStyleCnt="6" custScaleX="58427" custScaleY="234421" custLinFactX="-2892" custLinFactY="202406" custLinFactNeighborX="-100000" custLinFactNeighborY="300000">
        <dgm:presLayoutVars>
          <dgm:bulletEnabled val="1"/>
        </dgm:presLayoutVars>
      </dgm:prSet>
      <dgm:spPr/>
    </dgm:pt>
    <dgm:pt modelId="{A252A31B-B84E-44B9-9E59-9982D27E9A1B}" type="pres">
      <dgm:prSet presAssocID="{5FD33DEF-F04D-455D-8561-3F46F02451CB}" presName="aSpace" presStyleCnt="0"/>
      <dgm:spPr/>
    </dgm:pt>
    <dgm:pt modelId="{BF3C8696-E90E-4390-B912-ADAA828C13F8}" type="pres">
      <dgm:prSet presAssocID="{E1A5210D-A82B-4E5C-83CC-3D1B44D4AE3E}" presName="aNode" presStyleLbl="fgAcc1" presStyleIdx="1" presStyleCnt="6" custScaleY="184493" custLinFactY="200000" custLinFactNeighborX="1050" custLinFactNeighborY="206863">
        <dgm:presLayoutVars>
          <dgm:bulletEnabled val="1"/>
        </dgm:presLayoutVars>
      </dgm:prSet>
      <dgm:spPr/>
    </dgm:pt>
    <dgm:pt modelId="{84C9AF07-CC2F-473F-894F-C420E257EE2D}" type="pres">
      <dgm:prSet presAssocID="{E1A5210D-A82B-4E5C-83CC-3D1B44D4AE3E}" presName="aSpace" presStyleCnt="0"/>
      <dgm:spPr/>
    </dgm:pt>
    <dgm:pt modelId="{2334BEA6-6404-42D7-AC36-9F98470F11AC}" type="pres">
      <dgm:prSet presAssocID="{A07F5511-F5EB-46CC-99F8-6202A83DE9A7}" presName="aNode" presStyleLbl="fgAcc1" presStyleIdx="2" presStyleCnt="6" custLinFactY="-116633" custLinFactNeighborX="1393" custLinFactNeighborY="-200000">
        <dgm:presLayoutVars>
          <dgm:bulletEnabled val="1"/>
        </dgm:presLayoutVars>
      </dgm:prSet>
      <dgm:spPr/>
    </dgm:pt>
    <dgm:pt modelId="{B20D0EDE-7E8C-490E-8479-5CBE8F595829}" type="pres">
      <dgm:prSet presAssocID="{A07F5511-F5EB-46CC-99F8-6202A83DE9A7}" presName="aSpace" presStyleCnt="0"/>
      <dgm:spPr/>
    </dgm:pt>
    <dgm:pt modelId="{0DD23D6A-CCCB-4164-8202-67CB2A80038E}" type="pres">
      <dgm:prSet presAssocID="{66BC8594-59A9-47BD-8702-CFB7C408ABAB}" presName="aNode" presStyleLbl="fgAcc1" presStyleIdx="3" presStyleCnt="6" custLinFactY="111933" custLinFactNeighborX="1050" custLinFactNeighborY="200000">
        <dgm:presLayoutVars>
          <dgm:bulletEnabled val="1"/>
        </dgm:presLayoutVars>
      </dgm:prSet>
      <dgm:spPr/>
    </dgm:pt>
    <dgm:pt modelId="{913B6219-80A7-4E79-A565-741223C824BE}" type="pres">
      <dgm:prSet presAssocID="{66BC8594-59A9-47BD-8702-CFB7C408ABAB}" presName="aSpace" presStyleCnt="0"/>
      <dgm:spPr/>
    </dgm:pt>
    <dgm:pt modelId="{5C56A52C-3CC8-4E40-ABBE-56DE4A01CE34}" type="pres">
      <dgm:prSet presAssocID="{0FB1A67A-4D5A-4BA5-AC14-E8EA8BB8D43D}" presName="aNode" presStyleLbl="fgAcc1" presStyleIdx="4" presStyleCnt="6" custLinFactY="-581408" custLinFactNeighborX="1393" custLinFactNeighborY="-600000">
        <dgm:presLayoutVars>
          <dgm:bulletEnabled val="1"/>
        </dgm:presLayoutVars>
      </dgm:prSet>
      <dgm:spPr/>
    </dgm:pt>
    <dgm:pt modelId="{D28EF7BF-C8D8-48D4-8D9D-01EB0A76B871}" type="pres">
      <dgm:prSet presAssocID="{0FB1A67A-4D5A-4BA5-AC14-E8EA8BB8D43D}" presName="aSpace" presStyleCnt="0"/>
      <dgm:spPr/>
    </dgm:pt>
    <dgm:pt modelId="{21C5E06B-D962-4DC2-BC86-BE00C194AFC0}" type="pres">
      <dgm:prSet presAssocID="{66CC3F7C-CB43-466A-A851-0BACF6E9BD27}" presName="aNode" presStyleLbl="fgAcc1" presStyleIdx="5" presStyleCnt="6" custLinFactY="-549021" custLinFactNeighborX="1393" custLinFactNeighborY="-600000">
        <dgm:presLayoutVars>
          <dgm:bulletEnabled val="1"/>
        </dgm:presLayoutVars>
      </dgm:prSet>
      <dgm:spPr/>
    </dgm:pt>
    <dgm:pt modelId="{EB951223-90CF-419A-80EB-0B20203924C0}" type="pres">
      <dgm:prSet presAssocID="{66CC3F7C-CB43-466A-A851-0BACF6E9BD27}" presName="aSpace" presStyleCnt="0"/>
      <dgm:spPr/>
    </dgm:pt>
  </dgm:ptLst>
  <dgm:cxnLst>
    <dgm:cxn modelId="{4CD8B003-C8E6-4808-8EFF-399E1E6D7224}" type="presOf" srcId="{66CC3F7C-CB43-466A-A851-0BACF6E9BD27}" destId="{21C5E06B-D962-4DC2-BC86-BE00C194AFC0}" srcOrd="0" destOrd="0" presId="urn:microsoft.com/office/officeart/2005/8/layout/pyramid2"/>
    <dgm:cxn modelId="{7B802F2C-FA77-450D-B9C5-7D4D7DF3C345}" srcId="{CDE1A2FE-25A5-4EF9-AE0F-16C6ACB0E43E}" destId="{66BC8594-59A9-47BD-8702-CFB7C408ABAB}" srcOrd="3" destOrd="0" parTransId="{272BD4D1-65C5-42CD-A49A-AF2B1708FAEE}" sibTransId="{37B2F5F3-2F3B-486D-A53E-E52C9DCEDC30}"/>
    <dgm:cxn modelId="{F33FD976-D190-4DE2-A9FB-96E82D9B6138}" srcId="{CDE1A2FE-25A5-4EF9-AE0F-16C6ACB0E43E}" destId="{5FD33DEF-F04D-455D-8561-3F46F02451CB}" srcOrd="0" destOrd="0" parTransId="{4C8231A6-96DA-4BC9-82FE-6633C67D2034}" sibTransId="{CAA21056-E347-471F-9C00-7E46CD1BF59E}"/>
    <dgm:cxn modelId="{E2BAB857-E03C-4674-863C-0A42EFFFB666}" srcId="{CDE1A2FE-25A5-4EF9-AE0F-16C6ACB0E43E}" destId="{A07F5511-F5EB-46CC-99F8-6202A83DE9A7}" srcOrd="2" destOrd="0" parTransId="{0D333C93-E3A7-4708-B117-C7D63E96C54D}" sibTransId="{DD7EF10A-1D29-4B6A-8195-48105650BB42}"/>
    <dgm:cxn modelId="{82FFF258-E28E-4F69-B857-7717DA3E224C}" srcId="{CDE1A2FE-25A5-4EF9-AE0F-16C6ACB0E43E}" destId="{66CC3F7C-CB43-466A-A851-0BACF6E9BD27}" srcOrd="5" destOrd="0" parTransId="{14CEE327-F680-4AF0-A062-7E0B12BEC4AD}" sibTransId="{544AA5D6-7481-4E8C-ACBB-D727F2B64924}"/>
    <dgm:cxn modelId="{5F4CFD82-B8FA-412A-ABF4-F7546212ABBA}" type="presOf" srcId="{A07F5511-F5EB-46CC-99F8-6202A83DE9A7}" destId="{2334BEA6-6404-42D7-AC36-9F98470F11AC}" srcOrd="0" destOrd="0" presId="urn:microsoft.com/office/officeart/2005/8/layout/pyramid2"/>
    <dgm:cxn modelId="{DBCAF083-2F1B-4193-8897-417C06329C62}" srcId="{CDE1A2FE-25A5-4EF9-AE0F-16C6ACB0E43E}" destId="{E1A5210D-A82B-4E5C-83CC-3D1B44D4AE3E}" srcOrd="1" destOrd="0" parTransId="{7621A22E-CE1D-418A-8BE6-5B728BCEAF13}" sibTransId="{D7FDB611-3691-406F-B508-434B7548907A}"/>
    <dgm:cxn modelId="{D85CC48B-C503-4538-B61F-EB2A71286C6A}" type="presOf" srcId="{5FD33DEF-F04D-455D-8561-3F46F02451CB}" destId="{E357C222-DEFF-4141-89AB-26C6BD4AAD9B}" srcOrd="0" destOrd="0" presId="urn:microsoft.com/office/officeart/2005/8/layout/pyramid2"/>
    <dgm:cxn modelId="{11925D9B-1A2E-4376-9186-DB8B8051E889}" type="presOf" srcId="{E1A5210D-A82B-4E5C-83CC-3D1B44D4AE3E}" destId="{BF3C8696-E90E-4390-B912-ADAA828C13F8}" srcOrd="0" destOrd="0" presId="urn:microsoft.com/office/officeart/2005/8/layout/pyramid2"/>
    <dgm:cxn modelId="{3FCDA1CE-0537-488E-8877-9A476A08D623}" srcId="{CDE1A2FE-25A5-4EF9-AE0F-16C6ACB0E43E}" destId="{0FB1A67A-4D5A-4BA5-AC14-E8EA8BB8D43D}" srcOrd="4" destOrd="0" parTransId="{3E9121A9-6AE3-4406-99DF-6BF86CB2A05B}" sibTransId="{84210817-C815-4A53-B05A-5C26512B6875}"/>
    <dgm:cxn modelId="{278A63DA-2D8B-4202-896F-3033A7FC3573}" type="presOf" srcId="{CDE1A2FE-25A5-4EF9-AE0F-16C6ACB0E43E}" destId="{2E7C07A3-2C0E-4149-91BA-7F7DFC4A214C}" srcOrd="0" destOrd="0" presId="urn:microsoft.com/office/officeart/2005/8/layout/pyramid2"/>
    <dgm:cxn modelId="{BE0839F3-FF12-46B4-A0A3-9865F875D0DD}" type="presOf" srcId="{66BC8594-59A9-47BD-8702-CFB7C408ABAB}" destId="{0DD23D6A-CCCB-4164-8202-67CB2A80038E}" srcOrd="0" destOrd="0" presId="urn:microsoft.com/office/officeart/2005/8/layout/pyramid2"/>
    <dgm:cxn modelId="{6ED492FD-00EB-4F3E-BDC1-48D3876D447C}" type="presOf" srcId="{0FB1A67A-4D5A-4BA5-AC14-E8EA8BB8D43D}" destId="{5C56A52C-3CC8-4E40-ABBE-56DE4A01CE34}" srcOrd="0" destOrd="0" presId="urn:microsoft.com/office/officeart/2005/8/layout/pyramid2"/>
    <dgm:cxn modelId="{97A16D00-74AC-43EC-B905-6D3FB93A50BB}" type="presParOf" srcId="{2E7C07A3-2C0E-4149-91BA-7F7DFC4A214C}" destId="{8DB28E1D-39FC-4AED-AB06-AF6394D7FF1F}" srcOrd="0" destOrd="0" presId="urn:microsoft.com/office/officeart/2005/8/layout/pyramid2"/>
    <dgm:cxn modelId="{31F9C633-12F7-4A50-A5C8-BEFC1C0FFD64}" type="presParOf" srcId="{2E7C07A3-2C0E-4149-91BA-7F7DFC4A214C}" destId="{9828303F-F579-4999-A7A1-B2C19999D647}" srcOrd="1" destOrd="0" presId="urn:microsoft.com/office/officeart/2005/8/layout/pyramid2"/>
    <dgm:cxn modelId="{782D3B1E-0D6C-46F9-BF22-D71261C9BE87}" type="presParOf" srcId="{9828303F-F579-4999-A7A1-B2C19999D647}" destId="{E357C222-DEFF-4141-89AB-26C6BD4AAD9B}" srcOrd="0" destOrd="0" presId="urn:microsoft.com/office/officeart/2005/8/layout/pyramid2"/>
    <dgm:cxn modelId="{9762842A-76AA-474A-AD4D-55FDBCFCE44E}" type="presParOf" srcId="{9828303F-F579-4999-A7A1-B2C19999D647}" destId="{A252A31B-B84E-44B9-9E59-9982D27E9A1B}" srcOrd="1" destOrd="0" presId="urn:microsoft.com/office/officeart/2005/8/layout/pyramid2"/>
    <dgm:cxn modelId="{43CE4B44-41C7-46B4-94A8-D2C37194DB16}" type="presParOf" srcId="{9828303F-F579-4999-A7A1-B2C19999D647}" destId="{BF3C8696-E90E-4390-B912-ADAA828C13F8}" srcOrd="2" destOrd="0" presId="urn:microsoft.com/office/officeart/2005/8/layout/pyramid2"/>
    <dgm:cxn modelId="{1F7493EE-1139-4917-BCD5-DD45A8281FAD}" type="presParOf" srcId="{9828303F-F579-4999-A7A1-B2C19999D647}" destId="{84C9AF07-CC2F-473F-894F-C420E257EE2D}" srcOrd="3" destOrd="0" presId="urn:microsoft.com/office/officeart/2005/8/layout/pyramid2"/>
    <dgm:cxn modelId="{CFA09C2D-D5AE-4ECB-A6FA-6E963B6C6D7B}" type="presParOf" srcId="{9828303F-F579-4999-A7A1-B2C19999D647}" destId="{2334BEA6-6404-42D7-AC36-9F98470F11AC}" srcOrd="4" destOrd="0" presId="urn:microsoft.com/office/officeart/2005/8/layout/pyramid2"/>
    <dgm:cxn modelId="{C5A0DCC7-25E7-424E-A128-00864CFE2228}" type="presParOf" srcId="{9828303F-F579-4999-A7A1-B2C19999D647}" destId="{B20D0EDE-7E8C-490E-8479-5CBE8F595829}" srcOrd="5" destOrd="0" presId="urn:microsoft.com/office/officeart/2005/8/layout/pyramid2"/>
    <dgm:cxn modelId="{1DC5053A-CD58-4775-86EF-B540844556B2}" type="presParOf" srcId="{9828303F-F579-4999-A7A1-B2C19999D647}" destId="{0DD23D6A-CCCB-4164-8202-67CB2A80038E}" srcOrd="6" destOrd="0" presId="urn:microsoft.com/office/officeart/2005/8/layout/pyramid2"/>
    <dgm:cxn modelId="{B6189D91-7851-401A-8AE7-A2621C5301AD}" type="presParOf" srcId="{9828303F-F579-4999-A7A1-B2C19999D647}" destId="{913B6219-80A7-4E79-A565-741223C824BE}" srcOrd="7" destOrd="0" presId="urn:microsoft.com/office/officeart/2005/8/layout/pyramid2"/>
    <dgm:cxn modelId="{7EB32A1C-B1F6-40BA-A1D1-CA4FF500E366}" type="presParOf" srcId="{9828303F-F579-4999-A7A1-B2C19999D647}" destId="{5C56A52C-3CC8-4E40-ABBE-56DE4A01CE34}" srcOrd="8" destOrd="0" presId="urn:microsoft.com/office/officeart/2005/8/layout/pyramid2"/>
    <dgm:cxn modelId="{1AC09970-E918-477C-90F8-0F75D2A6BFF7}" type="presParOf" srcId="{9828303F-F579-4999-A7A1-B2C19999D647}" destId="{D28EF7BF-C8D8-48D4-8D9D-01EB0A76B871}" srcOrd="9" destOrd="0" presId="urn:microsoft.com/office/officeart/2005/8/layout/pyramid2"/>
    <dgm:cxn modelId="{BB334FF9-BD24-41ED-A38B-B8F6E64A2274}" type="presParOf" srcId="{9828303F-F579-4999-A7A1-B2C19999D647}" destId="{21C5E06B-D962-4DC2-BC86-BE00C194AFC0}" srcOrd="10" destOrd="0" presId="urn:microsoft.com/office/officeart/2005/8/layout/pyramid2"/>
    <dgm:cxn modelId="{7991F505-2CAB-4A63-A3A3-9BFD8DF5597F}" type="presParOf" srcId="{9828303F-F579-4999-A7A1-B2C19999D647}" destId="{EB951223-90CF-419A-80EB-0B20203924C0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7DF8A1-D33F-401E-8DA8-1E5539EE4B84}">
      <dsp:nvSpPr>
        <dsp:cNvPr id="0" name=""/>
        <dsp:cNvSpPr/>
      </dsp:nvSpPr>
      <dsp:spPr>
        <a:xfrm>
          <a:off x="-889210" y="0"/>
          <a:ext cx="8501786" cy="54006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CS" sz="2400" b="1" kern="1200" dirty="0">
              <a:solidFill>
                <a:srgbClr val="FFFF00"/>
              </a:solidFill>
              <a:latin typeface="Maiandra GD" pitchFamily="34" charset="0"/>
            </a:rPr>
            <a:t>Na nivou ličnosti</a:t>
          </a:r>
        </a:p>
      </dsp:txBody>
      <dsp:txXfrm>
        <a:off x="2173133" y="270029"/>
        <a:ext cx="2377099" cy="810090"/>
      </dsp:txXfrm>
    </dsp:sp>
    <dsp:sp modelId="{02A101D6-5A52-49C5-A369-427EBE3EFFD9}">
      <dsp:nvSpPr>
        <dsp:cNvPr id="0" name=""/>
        <dsp:cNvSpPr/>
      </dsp:nvSpPr>
      <dsp:spPr>
        <a:xfrm>
          <a:off x="-109995" y="1080119"/>
          <a:ext cx="6943356" cy="4320480"/>
        </a:xfrm>
        <a:prstGeom prst="ellipse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CS" sz="2400" b="1" kern="1200" dirty="0">
              <a:solidFill>
                <a:srgbClr val="7030A0"/>
              </a:solidFill>
              <a:latin typeface="Maiandra GD" pitchFamily="34" charset="0"/>
            </a:rPr>
            <a:t>Na nivou organizma</a:t>
          </a:r>
        </a:p>
      </dsp:txBody>
      <dsp:txXfrm>
        <a:off x="2148331" y="1339348"/>
        <a:ext cx="2426703" cy="777686"/>
      </dsp:txXfrm>
    </dsp:sp>
    <dsp:sp modelId="{43B15B85-9299-4578-8919-BE8A0E847B37}">
      <dsp:nvSpPr>
        <dsp:cNvPr id="0" name=""/>
        <dsp:cNvSpPr/>
      </dsp:nvSpPr>
      <dsp:spPr>
        <a:xfrm>
          <a:off x="463602" y="2160239"/>
          <a:ext cx="5721698" cy="3240360"/>
        </a:xfrm>
        <a:prstGeom prst="ellipse">
          <a:avLst/>
        </a:prstGeom>
        <a:solidFill>
          <a:schemeClr val="bg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CS" sz="2400" b="1" kern="1200" dirty="0">
              <a:solidFill>
                <a:srgbClr val="00B050"/>
              </a:solidFill>
              <a:latin typeface="Maiandra GD" pitchFamily="34" charset="0"/>
            </a:rPr>
            <a:t>Na nivou organa i sistema</a:t>
          </a:r>
        </a:p>
      </dsp:txBody>
      <dsp:txXfrm>
        <a:off x="1991295" y="2403266"/>
        <a:ext cx="2666311" cy="729081"/>
      </dsp:txXfrm>
    </dsp:sp>
    <dsp:sp modelId="{EB0FA67B-4794-4988-8AD6-142F5DDD5D16}">
      <dsp:nvSpPr>
        <dsp:cNvPr id="0" name=""/>
        <dsp:cNvSpPr/>
      </dsp:nvSpPr>
      <dsp:spPr>
        <a:xfrm>
          <a:off x="1134119" y="3240360"/>
          <a:ext cx="4268871" cy="2160240"/>
        </a:xfrm>
        <a:prstGeom prst="ellipse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CS" sz="2800" b="1" kern="1200" dirty="0">
              <a:solidFill>
                <a:srgbClr val="C00000"/>
              </a:solidFill>
              <a:latin typeface="Maiandra GD" pitchFamily="34" charset="0"/>
            </a:rPr>
            <a:t>Na nivou ćelije i tkiva</a:t>
          </a:r>
          <a:endParaRPr lang="sr-Latn-CS" sz="2800" b="1" kern="1200" dirty="0">
            <a:solidFill>
              <a:srgbClr val="FF0000"/>
            </a:solidFill>
            <a:latin typeface="Maiandra GD" pitchFamily="34" charset="0"/>
          </a:endParaRPr>
        </a:p>
      </dsp:txBody>
      <dsp:txXfrm>
        <a:off x="1759280" y="3780420"/>
        <a:ext cx="3018548" cy="10801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B28E1D-39FC-4AED-AB06-AF6394D7FF1F}">
      <dsp:nvSpPr>
        <dsp:cNvPr id="0" name=""/>
        <dsp:cNvSpPr/>
      </dsp:nvSpPr>
      <dsp:spPr>
        <a:xfrm>
          <a:off x="1065465" y="0"/>
          <a:ext cx="5831831" cy="489654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57C222-DEFF-4141-89AB-26C6BD4AAD9B}">
      <dsp:nvSpPr>
        <dsp:cNvPr id="0" name=""/>
        <dsp:cNvSpPr/>
      </dsp:nvSpPr>
      <dsp:spPr>
        <a:xfrm>
          <a:off x="1368166" y="1541365"/>
          <a:ext cx="1859587" cy="102678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715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CS" sz="2800" b="1" kern="1200" dirty="0">
              <a:solidFill>
                <a:srgbClr val="FF0000"/>
              </a:solidFill>
              <a:latin typeface="Maiandra GD" pitchFamily="34" charset="0"/>
            </a:rPr>
            <a:t>ATP</a:t>
          </a:r>
        </a:p>
      </dsp:txBody>
      <dsp:txXfrm>
        <a:off x="1418290" y="1591489"/>
        <a:ext cx="1759339" cy="926541"/>
      </dsp:txXfrm>
    </dsp:sp>
    <dsp:sp modelId="{BF3C8696-E90E-4390-B912-ADAA828C13F8}">
      <dsp:nvSpPr>
        <dsp:cNvPr id="0" name=""/>
        <dsp:cNvSpPr/>
      </dsp:nvSpPr>
      <dsp:spPr>
        <a:xfrm>
          <a:off x="4014800" y="2561374"/>
          <a:ext cx="3182752" cy="80809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1750" cap="flat" cmpd="sng" algn="ctr">
          <a:solidFill>
            <a:srgbClr val="0033C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CS" sz="1600" b="1" kern="1200" dirty="0">
              <a:solidFill>
                <a:srgbClr val="0070C0"/>
              </a:solidFill>
              <a:latin typeface="Maiandra GD" pitchFamily="34" charset="0"/>
            </a:rPr>
            <a:t>MEŠOVITI aerobno-anaerobni sustem</a:t>
          </a:r>
        </a:p>
      </dsp:txBody>
      <dsp:txXfrm>
        <a:off x="4054248" y="2600822"/>
        <a:ext cx="3103856" cy="729203"/>
      </dsp:txXfrm>
    </dsp:sp>
    <dsp:sp modelId="{2334BEA6-6404-42D7-AC36-9F98470F11AC}">
      <dsp:nvSpPr>
        <dsp:cNvPr id="0" name=""/>
        <dsp:cNvSpPr/>
      </dsp:nvSpPr>
      <dsp:spPr>
        <a:xfrm>
          <a:off x="4025717" y="1814574"/>
          <a:ext cx="3182752" cy="43801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CS" sz="1600" b="1" kern="1200" dirty="0">
              <a:solidFill>
                <a:srgbClr val="FF0000"/>
              </a:solidFill>
              <a:latin typeface="Maiandra GD" pitchFamily="34" charset="0"/>
            </a:rPr>
            <a:t>GLIKOLITIČKI SISTEM</a:t>
          </a:r>
        </a:p>
      </dsp:txBody>
      <dsp:txXfrm>
        <a:off x="4047099" y="1835956"/>
        <a:ext cx="3139988" cy="395247"/>
      </dsp:txXfrm>
    </dsp:sp>
    <dsp:sp modelId="{0DD23D6A-CCCB-4164-8202-67CB2A80038E}">
      <dsp:nvSpPr>
        <dsp:cNvPr id="0" name=""/>
        <dsp:cNvSpPr/>
      </dsp:nvSpPr>
      <dsp:spPr>
        <a:xfrm>
          <a:off x="4014800" y="3527486"/>
          <a:ext cx="3182752" cy="43801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1750" cap="flat" cmpd="sng" algn="ctr">
          <a:solidFill>
            <a:srgbClr val="0033CC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CS" sz="1800" b="1" kern="1200" dirty="0">
              <a:solidFill>
                <a:srgbClr val="0070C0"/>
              </a:solidFill>
              <a:latin typeface="Maiandra GD" pitchFamily="34" charset="0"/>
            </a:rPr>
            <a:t>AER0BNI SISTEM</a:t>
          </a:r>
        </a:p>
      </dsp:txBody>
      <dsp:txXfrm>
        <a:off x="4036182" y="3548868"/>
        <a:ext cx="3139988" cy="395247"/>
      </dsp:txXfrm>
    </dsp:sp>
    <dsp:sp modelId="{5C56A52C-3CC8-4E40-ABBE-56DE4A01CE34}">
      <dsp:nvSpPr>
        <dsp:cNvPr id="0" name=""/>
        <dsp:cNvSpPr/>
      </dsp:nvSpPr>
      <dsp:spPr>
        <a:xfrm>
          <a:off x="4025717" y="545328"/>
          <a:ext cx="3182752" cy="43801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CS" sz="1600" b="1" kern="1200" dirty="0">
              <a:solidFill>
                <a:srgbClr val="FF0000"/>
              </a:solidFill>
              <a:latin typeface="Maiandra GD" pitchFamily="34" charset="0"/>
            </a:rPr>
            <a:t>KREATINFOSFATNI SISTEM</a:t>
          </a:r>
        </a:p>
      </dsp:txBody>
      <dsp:txXfrm>
        <a:off x="4047099" y="566710"/>
        <a:ext cx="3139988" cy="395247"/>
      </dsp:txXfrm>
    </dsp:sp>
    <dsp:sp modelId="{21C5E06B-D962-4DC2-BC86-BE00C194AFC0}">
      <dsp:nvSpPr>
        <dsp:cNvPr id="0" name=""/>
        <dsp:cNvSpPr/>
      </dsp:nvSpPr>
      <dsp:spPr>
        <a:xfrm>
          <a:off x="4025717" y="1179949"/>
          <a:ext cx="3182752" cy="43801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CS" sz="1600" b="1" kern="1200" dirty="0">
              <a:solidFill>
                <a:srgbClr val="FF0000"/>
              </a:solidFill>
              <a:latin typeface="Maiandra GD" pitchFamily="34" charset="0"/>
            </a:rPr>
            <a:t>MYIOKINACE REACTION</a:t>
          </a:r>
        </a:p>
      </dsp:txBody>
      <dsp:txXfrm>
        <a:off x="4047099" y="1201331"/>
        <a:ext cx="3139988" cy="3952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0.19401</cdr:x>
      <cdr:y>0.32615</cdr:y>
    </cdr:from>
    <cdr:to>
      <cdr:x>0.23438</cdr:x>
      <cdr:y>0.5318</cdr:y>
    </cdr:to>
    <cdr:sp macro="" textlink="">
      <cdr:nvSpPr>
        <cdr:cNvPr id="10" name="TextBox 9">
          <a:extLst xmlns:a="http://schemas.openxmlformats.org/drawingml/2006/main">
            <a:ext uri="{FF2B5EF4-FFF2-40B4-BE49-F238E27FC236}">
              <a16:creationId xmlns:a16="http://schemas.microsoft.com/office/drawing/2014/main" id="{4F5C5A68-87E9-45C6-8DA2-F74221B3B733}"/>
            </a:ext>
          </a:extLst>
        </cdr:cNvPr>
        <cdr:cNvSpPr txBox="1"/>
      </cdr:nvSpPr>
      <cdr:spPr>
        <a:xfrm xmlns:a="http://schemas.openxmlformats.org/drawingml/2006/main">
          <a:off x="2096086" y="2236764"/>
          <a:ext cx="436100" cy="14103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none" rtlCol="0"/>
        <a:lstStyle xmlns:a="http://schemas.openxmlformats.org/drawingml/2006/main"/>
        <a:p xmlns:a="http://schemas.openxmlformats.org/drawingml/2006/main">
          <a:pPr algn="ctr"/>
          <a:r>
            <a:rPr lang="sr-Latn-RS" sz="2400" dirty="0">
              <a:solidFill>
                <a:schemeClr val="accent2"/>
              </a:solidFill>
            </a:rPr>
            <a:t>97/178</a:t>
          </a:r>
          <a:endParaRPr lang="sr-Latn-RS" sz="1400" dirty="0">
            <a:solidFill>
              <a:schemeClr val="accent2"/>
            </a:solidFill>
          </a:endParaRPr>
        </a:p>
      </cdr:txBody>
    </cdr:sp>
  </cdr:relSizeAnchor>
  <cdr:relSizeAnchor xmlns:cdr="http://schemas.openxmlformats.org/drawingml/2006/chartDrawing">
    <cdr:from>
      <cdr:x>0.09766</cdr:x>
      <cdr:y>0.04718</cdr:y>
    </cdr:from>
    <cdr:to>
      <cdr:x>0.18229</cdr:x>
      <cdr:y>0.10103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id="{6427E865-DC46-49A5-ADD1-964B234542CD}"/>
            </a:ext>
          </a:extLst>
        </cdr:cNvPr>
        <cdr:cNvSpPr txBox="1"/>
      </cdr:nvSpPr>
      <cdr:spPr>
        <a:xfrm xmlns:a="http://schemas.openxmlformats.org/drawingml/2006/main">
          <a:off x="1055077" y="323557"/>
          <a:ext cx="914400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r-Latn-RS" sz="1100" dirty="0"/>
        </a:p>
      </cdr:txBody>
    </cdr:sp>
  </cdr:relSizeAnchor>
  <cdr:relSizeAnchor xmlns:cdr="http://schemas.openxmlformats.org/drawingml/2006/chartDrawing">
    <cdr:from>
      <cdr:x>0.30208</cdr:x>
      <cdr:y>0.35692</cdr:y>
    </cdr:from>
    <cdr:to>
      <cdr:x>0.34375</cdr:x>
      <cdr:y>0.53538</cdr:y>
    </cdr:to>
    <cdr:sp macro="" textlink="">
      <cdr:nvSpPr>
        <cdr:cNvPr id="12" name="TextBox 11">
          <a:extLst xmlns:a="http://schemas.openxmlformats.org/drawingml/2006/main">
            <a:ext uri="{FF2B5EF4-FFF2-40B4-BE49-F238E27FC236}">
              <a16:creationId xmlns:a16="http://schemas.microsoft.com/office/drawing/2014/main" id="{3B612AF4-1E75-4014-BA26-BACAF8564CEF}"/>
            </a:ext>
          </a:extLst>
        </cdr:cNvPr>
        <cdr:cNvSpPr txBox="1"/>
      </cdr:nvSpPr>
      <cdr:spPr>
        <a:xfrm xmlns:a="http://schemas.openxmlformats.org/drawingml/2006/main">
          <a:off x="3263704" y="2447779"/>
          <a:ext cx="450167" cy="12238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none" rtlCol="0"/>
        <a:lstStyle xmlns:a="http://schemas.openxmlformats.org/drawingml/2006/main"/>
        <a:p xmlns:a="http://schemas.openxmlformats.org/drawingml/2006/main">
          <a:pPr algn="ctr"/>
          <a:r>
            <a:rPr lang="sr-Latn-RS" sz="2000" dirty="0">
              <a:solidFill>
                <a:schemeClr val="accent2"/>
              </a:solidFill>
            </a:rPr>
            <a:t>94/179</a:t>
          </a:r>
          <a:endParaRPr lang="sr-Latn-RS" sz="1400" dirty="0">
            <a:solidFill>
              <a:schemeClr val="accent2"/>
            </a:solidFill>
          </a:endParaRPr>
        </a:p>
      </cdr:txBody>
    </cdr:sp>
  </cdr:relSizeAnchor>
  <cdr:relSizeAnchor xmlns:cdr="http://schemas.openxmlformats.org/drawingml/2006/chartDrawing">
    <cdr:from>
      <cdr:x>0.41406</cdr:x>
      <cdr:y>0.32</cdr:y>
    </cdr:from>
    <cdr:to>
      <cdr:x>0.45833</cdr:x>
      <cdr:y>0.52103</cdr:y>
    </cdr:to>
    <cdr:sp macro="" textlink="">
      <cdr:nvSpPr>
        <cdr:cNvPr id="13" name="TextBox 12">
          <a:extLst xmlns:a="http://schemas.openxmlformats.org/drawingml/2006/main">
            <a:ext uri="{FF2B5EF4-FFF2-40B4-BE49-F238E27FC236}">
              <a16:creationId xmlns:a16="http://schemas.microsoft.com/office/drawing/2014/main" id="{2CD092D6-2134-49F2-AB71-9BDDA1F7A264}"/>
            </a:ext>
          </a:extLst>
        </cdr:cNvPr>
        <cdr:cNvSpPr txBox="1"/>
      </cdr:nvSpPr>
      <cdr:spPr>
        <a:xfrm xmlns:a="http://schemas.openxmlformats.org/drawingml/2006/main">
          <a:off x="4473526" y="2194561"/>
          <a:ext cx="478302" cy="13786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none" rtlCol="0"/>
        <a:lstStyle xmlns:a="http://schemas.openxmlformats.org/drawingml/2006/main"/>
        <a:p xmlns:a="http://schemas.openxmlformats.org/drawingml/2006/main">
          <a:pPr algn="ctr"/>
          <a:r>
            <a:rPr lang="sr-Latn-RS" sz="2000" dirty="0">
              <a:solidFill>
                <a:srgbClr val="FF0000"/>
              </a:solidFill>
            </a:rPr>
            <a:t>90/181</a:t>
          </a:r>
          <a:endParaRPr lang="sr-Latn-RS" sz="1100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0.05469</cdr:x>
      <cdr:y>0.06974</cdr:y>
    </cdr:from>
    <cdr:to>
      <cdr:x>0.13932</cdr:x>
      <cdr:y>0.20308</cdr:y>
    </cdr:to>
    <cdr:sp macro="" textlink="">
      <cdr:nvSpPr>
        <cdr:cNvPr id="14" name="TextBox 13">
          <a:extLst xmlns:a="http://schemas.openxmlformats.org/drawingml/2006/main">
            <a:ext uri="{FF2B5EF4-FFF2-40B4-BE49-F238E27FC236}">
              <a16:creationId xmlns:a16="http://schemas.microsoft.com/office/drawing/2014/main" id="{0CE804B6-351D-47E2-8555-BC4D65125406}"/>
            </a:ext>
          </a:extLst>
        </cdr:cNvPr>
        <cdr:cNvSpPr txBox="1"/>
      </cdr:nvSpPr>
      <cdr:spPr>
        <a:xfrm xmlns:a="http://schemas.openxmlformats.org/drawingml/2006/main">
          <a:off x="590843" y="47830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sr-Latn-RS" sz="1100" dirty="0"/>
        </a:p>
      </cdr:txBody>
    </cdr:sp>
  </cdr:relSizeAnchor>
  <cdr:relSizeAnchor xmlns:cdr="http://schemas.openxmlformats.org/drawingml/2006/chartDrawing">
    <cdr:from>
      <cdr:x>0.53385</cdr:x>
      <cdr:y>0.29333</cdr:y>
    </cdr:from>
    <cdr:to>
      <cdr:x>0.58073</cdr:x>
      <cdr:y>0.5</cdr:y>
    </cdr:to>
    <cdr:sp macro="" textlink="">
      <cdr:nvSpPr>
        <cdr:cNvPr id="15" name="TextBox 14">
          <a:extLst xmlns:a="http://schemas.openxmlformats.org/drawingml/2006/main">
            <a:ext uri="{FF2B5EF4-FFF2-40B4-BE49-F238E27FC236}">
              <a16:creationId xmlns:a16="http://schemas.microsoft.com/office/drawing/2014/main" id="{C3144F51-557C-485A-ABFA-34E6E9C2A1BD}"/>
            </a:ext>
          </a:extLst>
        </cdr:cNvPr>
        <cdr:cNvSpPr txBox="1"/>
      </cdr:nvSpPr>
      <cdr:spPr>
        <a:xfrm xmlns:a="http://schemas.openxmlformats.org/drawingml/2006/main">
          <a:off x="5767753" y="2011680"/>
          <a:ext cx="506437" cy="14173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none" rtlCol="0"/>
        <a:lstStyle xmlns:a="http://schemas.openxmlformats.org/drawingml/2006/main"/>
        <a:p xmlns:a="http://schemas.openxmlformats.org/drawingml/2006/main">
          <a:pPr algn="ctr"/>
          <a:r>
            <a:rPr lang="sr-Latn-RS" sz="2000" dirty="0">
              <a:solidFill>
                <a:srgbClr val="FF0000"/>
              </a:solidFill>
            </a:rPr>
            <a:t>80/183</a:t>
          </a:r>
          <a:endParaRPr lang="sr-Latn-RS" sz="1100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0.65365</cdr:x>
      <cdr:y>0.27077</cdr:y>
    </cdr:from>
    <cdr:to>
      <cdr:x>0.70312</cdr:x>
      <cdr:y>0.52103</cdr:y>
    </cdr:to>
    <cdr:sp macro="" textlink="">
      <cdr:nvSpPr>
        <cdr:cNvPr id="16" name="TextBox 15">
          <a:extLst xmlns:a="http://schemas.openxmlformats.org/drawingml/2006/main">
            <a:ext uri="{FF2B5EF4-FFF2-40B4-BE49-F238E27FC236}">
              <a16:creationId xmlns:a16="http://schemas.microsoft.com/office/drawing/2014/main" id="{6769DA42-C7C3-49EA-9C9F-E3A47C2814DD}"/>
            </a:ext>
          </a:extLst>
        </cdr:cNvPr>
        <cdr:cNvSpPr txBox="1"/>
      </cdr:nvSpPr>
      <cdr:spPr>
        <a:xfrm xmlns:a="http://schemas.openxmlformats.org/drawingml/2006/main">
          <a:off x="7061981" y="1856936"/>
          <a:ext cx="534573" cy="17162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none" rtlCol="0"/>
        <a:lstStyle xmlns:a="http://schemas.openxmlformats.org/drawingml/2006/main"/>
        <a:p xmlns:a="http://schemas.openxmlformats.org/drawingml/2006/main">
          <a:pPr algn="ctr"/>
          <a:r>
            <a:rPr lang="sr-Latn-RS" sz="2800" dirty="0">
              <a:solidFill>
                <a:srgbClr val="FF0000"/>
              </a:solidFill>
            </a:rPr>
            <a:t>75/182</a:t>
          </a:r>
          <a:endParaRPr lang="sr-Latn-RS" sz="1600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0.77083</cdr:x>
      <cdr:y>0.27897</cdr:y>
    </cdr:from>
    <cdr:to>
      <cdr:x>0.81771</cdr:x>
      <cdr:y>0.5</cdr:y>
    </cdr:to>
    <cdr:sp macro="" textlink="">
      <cdr:nvSpPr>
        <cdr:cNvPr id="17" name="TextBox 16">
          <a:extLst xmlns:a="http://schemas.openxmlformats.org/drawingml/2006/main">
            <a:ext uri="{FF2B5EF4-FFF2-40B4-BE49-F238E27FC236}">
              <a16:creationId xmlns:a16="http://schemas.microsoft.com/office/drawing/2014/main" id="{26EA150D-64CF-4193-AA40-7DD3903609C5}"/>
            </a:ext>
          </a:extLst>
        </cdr:cNvPr>
        <cdr:cNvSpPr txBox="1"/>
      </cdr:nvSpPr>
      <cdr:spPr>
        <a:xfrm xmlns:a="http://schemas.openxmlformats.org/drawingml/2006/main">
          <a:off x="8328074" y="1913207"/>
          <a:ext cx="506437" cy="15157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none" rtlCol="0"/>
        <a:lstStyle xmlns:a="http://schemas.openxmlformats.org/drawingml/2006/main"/>
        <a:p xmlns:a="http://schemas.openxmlformats.org/drawingml/2006/main">
          <a:pPr algn="ctr"/>
          <a:r>
            <a:rPr lang="sr-Latn-RS" sz="2800" dirty="0">
              <a:solidFill>
                <a:srgbClr val="FF0000"/>
              </a:solidFill>
            </a:rPr>
            <a:t>75/180</a:t>
          </a:r>
          <a:endParaRPr lang="sr-Latn-RS" sz="1400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0.90365</cdr:x>
      <cdr:y>0.2359</cdr:y>
    </cdr:from>
    <cdr:to>
      <cdr:x>0.95182</cdr:x>
      <cdr:y>0.5</cdr:y>
    </cdr:to>
    <cdr:sp macro="" textlink="">
      <cdr:nvSpPr>
        <cdr:cNvPr id="18" name="TextBox 17">
          <a:extLst xmlns:a="http://schemas.openxmlformats.org/drawingml/2006/main">
            <a:ext uri="{FF2B5EF4-FFF2-40B4-BE49-F238E27FC236}">
              <a16:creationId xmlns:a16="http://schemas.microsoft.com/office/drawing/2014/main" id="{AE2DCA64-6659-45FB-B506-2DCD25E1B7B2}"/>
            </a:ext>
          </a:extLst>
        </cdr:cNvPr>
        <cdr:cNvSpPr txBox="1"/>
      </cdr:nvSpPr>
      <cdr:spPr>
        <a:xfrm xmlns:a="http://schemas.openxmlformats.org/drawingml/2006/main">
          <a:off x="9762978" y="1617785"/>
          <a:ext cx="520505" cy="18112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none" rtlCol="0"/>
        <a:lstStyle xmlns:a="http://schemas.openxmlformats.org/drawingml/2006/main"/>
        <a:p xmlns:a="http://schemas.openxmlformats.org/drawingml/2006/main">
          <a:pPr algn="ctr"/>
          <a:r>
            <a:rPr lang="sr-Latn-RS" sz="2000" dirty="0">
              <a:solidFill>
                <a:srgbClr val="FF0000"/>
              </a:solidFill>
            </a:rPr>
            <a:t>88/181</a:t>
          </a:r>
          <a:endParaRPr lang="sr-Latn-RS" sz="1100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0.55398</cdr:x>
      <cdr:y>0.6202</cdr:y>
    </cdr:from>
    <cdr:to>
      <cdr:x>0.84251</cdr:x>
      <cdr:y>0.74343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523933E8-AD93-4E3F-AE63-0F89CFBB4C99}"/>
            </a:ext>
          </a:extLst>
        </cdr:cNvPr>
        <cdr:cNvSpPr txBox="1"/>
      </cdr:nvSpPr>
      <cdr:spPr>
        <a:xfrm xmlns:a="http://schemas.openxmlformats.org/drawingml/2006/main">
          <a:off x="5985164" y="4253345"/>
          <a:ext cx="3117272" cy="8451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sr-Latn-RS" sz="1100" dirty="0"/>
        </a:p>
      </cdr:txBody>
    </cdr:sp>
  </cdr:relSizeAnchor>
  <cdr:relSizeAnchor xmlns:cdr="http://schemas.openxmlformats.org/drawingml/2006/chartDrawing">
    <cdr:from>
      <cdr:x>0.55398</cdr:x>
      <cdr:y>0.6</cdr:y>
    </cdr:from>
    <cdr:to>
      <cdr:x>0.84892</cdr:x>
      <cdr:y>0.76162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9F358CC2-1B8B-45D0-9A57-488EF049D6BF}"/>
            </a:ext>
          </a:extLst>
        </cdr:cNvPr>
        <cdr:cNvSpPr txBox="1"/>
      </cdr:nvSpPr>
      <cdr:spPr>
        <a:xfrm xmlns:a="http://schemas.openxmlformats.org/drawingml/2006/main">
          <a:off x="5985164" y="4114800"/>
          <a:ext cx="3186545" cy="11083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sr-Latn-RS" sz="1400" dirty="0">
              <a:solidFill>
                <a:srgbClr val="FF0000"/>
              </a:solidFill>
              <a:latin typeface="Maiandra GD" panose="020E0502030308020204" pitchFamily="34" charset="0"/>
            </a:rPr>
            <a:t>VEOMA NISKA SATURACIJA JE SPORTSKI, ALI I MEDICINSKI PROBLEM – POTREBNA DETALJNA MEDICINSKA KONTROLA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29DF8-2FE1-4AA9-B42B-673515748549}" type="datetimeFigureOut">
              <a:rPr lang="sr-Latn-RS" smtClean="0"/>
              <a:t>8.4.2019.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D11C4C-0DA2-45F5-8CA7-447AF71E5BF5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72271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11442C70-9EE7-4A5D-B82E-A8A8BC64B93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FF40CE18-DE7D-46A4-B180-6981A916D4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CS" altLang="sr-Latn-RS"/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781B1BE4-215A-43D3-A079-900BBB92ABF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89B1E24-5C3E-4932-87E7-F4E56210D489}" type="slidenum">
              <a:rPr lang="sr-Latn-CS" altLang="sr-Latn-R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>
            <a:extLst>
              <a:ext uri="{FF2B5EF4-FFF2-40B4-BE49-F238E27FC236}">
                <a16:creationId xmlns:a16="http://schemas.microsoft.com/office/drawing/2014/main" id="{B5AC1364-9884-44C2-9CCA-92E64D12FFC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>
            <a:extLst>
              <a:ext uri="{FF2B5EF4-FFF2-40B4-BE49-F238E27FC236}">
                <a16:creationId xmlns:a16="http://schemas.microsoft.com/office/drawing/2014/main" id="{F6DC9CE6-6A1A-474F-8571-2B232566011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CS" altLang="sr-Latn-RS"/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28F76284-EC66-4E16-B872-7E78DC6938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873CF3-2C65-4AB9-B38E-7803BE6A00B2}" type="slidenum">
              <a:rPr lang="sr-Latn-CS" altLang="sr-Latn-R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8973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>
            <a:extLst>
              <a:ext uri="{FF2B5EF4-FFF2-40B4-BE49-F238E27FC236}">
                <a16:creationId xmlns:a16="http://schemas.microsoft.com/office/drawing/2014/main" id="{6AE5C81A-4736-480F-87D0-88048D038A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>
            <a:extLst>
              <a:ext uri="{FF2B5EF4-FFF2-40B4-BE49-F238E27FC236}">
                <a16:creationId xmlns:a16="http://schemas.microsoft.com/office/drawing/2014/main" id="{4D6D6656-3085-4F8F-AE57-6D4591D7C7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r-Latn-CS" altLang="sr-Latn-RS"/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id="{194E456A-CDBC-4CB5-90EB-C6446BF427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B977AA4-B52A-441E-B8EB-50E6DEADF776}" type="slidenum">
              <a:rPr lang="en-US" altLang="sr-Latn-R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1318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>
            <a:extLst>
              <a:ext uri="{FF2B5EF4-FFF2-40B4-BE49-F238E27FC236}">
                <a16:creationId xmlns:a16="http://schemas.microsoft.com/office/drawing/2014/main" id="{B5AC1364-9884-44C2-9CCA-92E64D12FFC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>
            <a:extLst>
              <a:ext uri="{FF2B5EF4-FFF2-40B4-BE49-F238E27FC236}">
                <a16:creationId xmlns:a16="http://schemas.microsoft.com/office/drawing/2014/main" id="{F6DC9CE6-6A1A-474F-8571-2B232566011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CS" altLang="sr-Latn-RS"/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28F76284-EC66-4E16-B872-7E78DC6938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873CF3-2C65-4AB9-B38E-7803BE6A00B2}" type="slidenum">
              <a:rPr lang="sr-Latn-CS" altLang="sr-Latn-R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6038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>
            <a:extLst>
              <a:ext uri="{FF2B5EF4-FFF2-40B4-BE49-F238E27FC236}">
                <a16:creationId xmlns:a16="http://schemas.microsoft.com/office/drawing/2014/main" id="{190BE508-B0CA-44C0-8EFA-4504FBCE92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017DBF3-21BA-4798-848C-96D3DB6255C3}" type="slidenum">
              <a:rPr lang="en-US" altLang="sr-Latn-RS"/>
              <a:pPr/>
              <a:t>15</a:t>
            </a:fld>
            <a:endParaRPr lang="en-US" altLang="sr-Latn-RS"/>
          </a:p>
        </p:txBody>
      </p:sp>
      <p:sp>
        <p:nvSpPr>
          <p:cNvPr id="119811" name="Slide Image Placeholder 1">
            <a:extLst>
              <a:ext uri="{FF2B5EF4-FFF2-40B4-BE49-F238E27FC236}">
                <a16:creationId xmlns:a16="http://schemas.microsoft.com/office/drawing/2014/main" id="{813D596A-BD20-4A7B-AC0C-3B59C9DD82A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9812" name="Notes Placeholder 2">
            <a:extLst>
              <a:ext uri="{FF2B5EF4-FFF2-40B4-BE49-F238E27FC236}">
                <a16:creationId xmlns:a16="http://schemas.microsoft.com/office/drawing/2014/main" id="{442EDFF2-8F31-4190-A35B-E85A21F24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r-Latn-CS" altLang="sr-Latn-RS">
              <a:latin typeface="Arial" panose="020B0604020202020204" pitchFamily="34" charset="0"/>
            </a:endParaRPr>
          </a:p>
        </p:txBody>
      </p:sp>
      <p:sp>
        <p:nvSpPr>
          <p:cNvPr id="119813" name="Slide Number Placeholder 3">
            <a:extLst>
              <a:ext uri="{FF2B5EF4-FFF2-40B4-BE49-F238E27FC236}">
                <a16:creationId xmlns:a16="http://schemas.microsoft.com/office/drawing/2014/main" id="{E0977A85-5E26-4C8B-946D-15D859FFB00E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993DA353-AEAC-460F-8396-870565255639}" type="slidenum">
              <a:rPr lang="sl-SI" altLang="sr-Latn-RS" sz="1200"/>
              <a:pPr algn="r" eaLnBrk="1" hangingPunct="1"/>
              <a:t>15</a:t>
            </a:fld>
            <a:endParaRPr lang="sl-SI" altLang="sr-Latn-RS" sz="1200"/>
          </a:p>
        </p:txBody>
      </p:sp>
    </p:spTree>
    <p:extLst>
      <p:ext uri="{BB962C8B-B14F-4D97-AF65-F5344CB8AC3E}">
        <p14:creationId xmlns:p14="http://schemas.microsoft.com/office/powerpoint/2010/main" val="27491869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>
            <a:extLst>
              <a:ext uri="{FF2B5EF4-FFF2-40B4-BE49-F238E27FC236}">
                <a16:creationId xmlns:a16="http://schemas.microsoft.com/office/drawing/2014/main" id="{FB808D40-B156-4971-9965-64A985B0B56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7763" name="Notes Placeholder 2">
            <a:extLst>
              <a:ext uri="{FF2B5EF4-FFF2-40B4-BE49-F238E27FC236}">
                <a16:creationId xmlns:a16="http://schemas.microsoft.com/office/drawing/2014/main" id="{7D42C2C0-6BBA-4EC4-A7FA-B170402C2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r-Latn-CS" altLang="sr-Latn-RS">
              <a:latin typeface="Arial" panose="020B0604020202020204" pitchFamily="34" charset="0"/>
            </a:endParaRPr>
          </a:p>
        </p:txBody>
      </p:sp>
      <p:sp>
        <p:nvSpPr>
          <p:cNvPr id="117764" name="Slide Number Placeholder 3">
            <a:extLst>
              <a:ext uri="{FF2B5EF4-FFF2-40B4-BE49-F238E27FC236}">
                <a16:creationId xmlns:a16="http://schemas.microsoft.com/office/drawing/2014/main" id="{839B104D-749D-4FB7-B865-BFB0881B18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2510D5-E52C-4B7C-9A2A-C713B282B1D8}" type="slidenum">
              <a:rPr lang="en-US" altLang="sr-Latn-RS"/>
              <a:pPr/>
              <a:t>16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0179593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>
            <a:extLst>
              <a:ext uri="{FF2B5EF4-FFF2-40B4-BE49-F238E27FC236}">
                <a16:creationId xmlns:a16="http://schemas.microsoft.com/office/drawing/2014/main" id="{5544274F-78BE-4F1D-AA3E-8150846A9A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3F7235-6BDD-4EEF-B63B-09B8B0572E0B}" type="slidenum">
              <a:rPr lang="en-US" altLang="sr-Latn-RS"/>
              <a:pPr/>
              <a:t>17</a:t>
            </a:fld>
            <a:endParaRPr lang="en-US" altLang="sr-Latn-RS"/>
          </a:p>
        </p:txBody>
      </p:sp>
      <p:sp>
        <p:nvSpPr>
          <p:cNvPr id="116739" name="Slide Image Placeholder 1">
            <a:extLst>
              <a:ext uri="{FF2B5EF4-FFF2-40B4-BE49-F238E27FC236}">
                <a16:creationId xmlns:a16="http://schemas.microsoft.com/office/drawing/2014/main" id="{3BD834B8-14B7-4400-80E8-F7E56AA6730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6740" name="Notes Placeholder 2">
            <a:extLst>
              <a:ext uri="{FF2B5EF4-FFF2-40B4-BE49-F238E27FC236}">
                <a16:creationId xmlns:a16="http://schemas.microsoft.com/office/drawing/2014/main" id="{7863144B-7086-4B58-BD95-8F62CD205E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r-Latn-CS" altLang="sr-Latn-RS">
              <a:latin typeface="Arial" panose="020B0604020202020204" pitchFamily="34" charset="0"/>
            </a:endParaRPr>
          </a:p>
        </p:txBody>
      </p:sp>
      <p:sp>
        <p:nvSpPr>
          <p:cNvPr id="116741" name="Slide Number Placeholder 3">
            <a:extLst>
              <a:ext uri="{FF2B5EF4-FFF2-40B4-BE49-F238E27FC236}">
                <a16:creationId xmlns:a16="http://schemas.microsoft.com/office/drawing/2014/main" id="{AD3DE410-F97E-4668-8D90-08A5CE1BBE38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8B701B08-C1DE-41DF-A315-845DD2EF287C}" type="slidenum">
              <a:rPr lang="sl-SI" altLang="sr-Latn-RS" sz="1200"/>
              <a:pPr algn="r" eaLnBrk="1" hangingPunct="1"/>
              <a:t>17</a:t>
            </a:fld>
            <a:endParaRPr lang="sl-SI" altLang="sr-Latn-RS" sz="1200"/>
          </a:p>
        </p:txBody>
      </p:sp>
    </p:spTree>
    <p:extLst>
      <p:ext uri="{BB962C8B-B14F-4D97-AF65-F5344CB8AC3E}">
        <p14:creationId xmlns:p14="http://schemas.microsoft.com/office/powerpoint/2010/main" val="34459376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Slide Image Placeholder 1">
            <a:extLst>
              <a:ext uri="{FF2B5EF4-FFF2-40B4-BE49-F238E27FC236}">
                <a16:creationId xmlns:a16="http://schemas.microsoft.com/office/drawing/2014/main" id="{C4C14588-2EBB-44ED-AC85-BCCA9F3E289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1795" name="Notes Placeholder 2">
            <a:extLst>
              <a:ext uri="{FF2B5EF4-FFF2-40B4-BE49-F238E27FC236}">
                <a16:creationId xmlns:a16="http://schemas.microsoft.com/office/drawing/2014/main" id="{D98ACB78-FA79-4DEF-B518-8855BA284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/>
          </a:p>
        </p:txBody>
      </p:sp>
      <p:sp>
        <p:nvSpPr>
          <p:cNvPr id="161796" name="Slide Number Placeholder 3">
            <a:extLst>
              <a:ext uri="{FF2B5EF4-FFF2-40B4-BE49-F238E27FC236}">
                <a16:creationId xmlns:a16="http://schemas.microsoft.com/office/drawing/2014/main" id="{993B33E8-8212-4F53-ACF4-81C5DA1CA7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4D9851E-AB88-4EA5-8911-0B6963D877A4}" type="slidenum">
              <a:rPr lang="sr-Latn-CS" altLang="sr-Latn-RS" smtClean="0">
                <a:latin typeface="Calibri" panose="020F0502020204030204" pitchFamily="34" charset="0"/>
              </a:rPr>
              <a:pPr/>
              <a:t>19</a:t>
            </a:fld>
            <a:endParaRPr lang="sr-Latn-CS" altLang="sr-Latn-R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017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Slide Image Placeholder 1">
            <a:extLst>
              <a:ext uri="{FF2B5EF4-FFF2-40B4-BE49-F238E27FC236}">
                <a16:creationId xmlns:a16="http://schemas.microsoft.com/office/drawing/2014/main" id="{11E80248-FACA-4A5B-9C49-003E0847DAC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43" name="Notes Placeholder 2">
            <a:extLst>
              <a:ext uri="{FF2B5EF4-FFF2-40B4-BE49-F238E27FC236}">
                <a16:creationId xmlns:a16="http://schemas.microsoft.com/office/drawing/2014/main" id="{578E9680-19AF-4556-9FD7-836DD43C8FA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/>
          </a:p>
        </p:txBody>
      </p:sp>
      <p:sp>
        <p:nvSpPr>
          <p:cNvPr id="163844" name="Slide Number Placeholder 3">
            <a:extLst>
              <a:ext uri="{FF2B5EF4-FFF2-40B4-BE49-F238E27FC236}">
                <a16:creationId xmlns:a16="http://schemas.microsoft.com/office/drawing/2014/main" id="{7B84704F-0B7B-4970-AF7A-0A79A6AB5F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60CE3-4905-4B28-AC4E-59C0284C191B}" type="slidenum">
              <a:rPr lang="sr-Latn-CS" altLang="sr-Latn-RS" smtClean="0">
                <a:latin typeface="Calibri" panose="020F0502020204030204" pitchFamily="34" charset="0"/>
              </a:rPr>
              <a:pPr/>
              <a:t>20</a:t>
            </a:fld>
            <a:endParaRPr lang="sr-Latn-CS" altLang="sr-Latn-R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2187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Slide Image Placeholder 1">
            <a:extLst>
              <a:ext uri="{FF2B5EF4-FFF2-40B4-BE49-F238E27FC236}">
                <a16:creationId xmlns:a16="http://schemas.microsoft.com/office/drawing/2014/main" id="{DD0AE53D-3A1F-4A36-BFBC-4B2BC69B5E0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5891" name="Notes Placeholder 2">
            <a:extLst>
              <a:ext uri="{FF2B5EF4-FFF2-40B4-BE49-F238E27FC236}">
                <a16:creationId xmlns:a16="http://schemas.microsoft.com/office/drawing/2014/main" id="{94687739-7A9C-4EC2-863F-DDE8DB4505F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/>
          </a:p>
        </p:txBody>
      </p:sp>
      <p:sp>
        <p:nvSpPr>
          <p:cNvPr id="165892" name="Slide Number Placeholder 3">
            <a:extLst>
              <a:ext uri="{FF2B5EF4-FFF2-40B4-BE49-F238E27FC236}">
                <a16:creationId xmlns:a16="http://schemas.microsoft.com/office/drawing/2014/main" id="{A7DE12BA-AB98-4201-AA96-641452E5D2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32EBDAE-FA52-43F5-9014-9DD56D296197}" type="slidenum">
              <a:rPr lang="sr-Latn-CS" altLang="sr-Latn-RS" smtClean="0">
                <a:latin typeface="Calibri" panose="020F0502020204030204" pitchFamily="34" charset="0"/>
              </a:rPr>
              <a:pPr/>
              <a:t>21</a:t>
            </a:fld>
            <a:endParaRPr lang="sr-Latn-CS" altLang="sr-Latn-R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279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Slide Image Placeholder 1">
            <a:extLst>
              <a:ext uri="{FF2B5EF4-FFF2-40B4-BE49-F238E27FC236}">
                <a16:creationId xmlns:a16="http://schemas.microsoft.com/office/drawing/2014/main" id="{8264E61B-9673-4786-AB42-663E5CED2FE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7939" name="Notes Placeholder 2">
            <a:extLst>
              <a:ext uri="{FF2B5EF4-FFF2-40B4-BE49-F238E27FC236}">
                <a16:creationId xmlns:a16="http://schemas.microsoft.com/office/drawing/2014/main" id="{79B4C148-A25A-42CE-8800-7F81410B224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/>
          </a:p>
        </p:txBody>
      </p:sp>
      <p:sp>
        <p:nvSpPr>
          <p:cNvPr id="167940" name="Slide Number Placeholder 3">
            <a:extLst>
              <a:ext uri="{FF2B5EF4-FFF2-40B4-BE49-F238E27FC236}">
                <a16:creationId xmlns:a16="http://schemas.microsoft.com/office/drawing/2014/main" id="{45C24820-5638-48D2-857B-BD41111EA1C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3BC50EA-7B0D-439A-BF46-26F13F3322C1}" type="slidenum">
              <a:rPr lang="sr-Latn-CS" altLang="sr-Latn-RS" smtClean="0">
                <a:latin typeface="Calibri" panose="020F0502020204030204" pitchFamily="34" charset="0"/>
              </a:rPr>
              <a:pPr/>
              <a:t>22</a:t>
            </a:fld>
            <a:endParaRPr lang="sr-Latn-CS" altLang="sr-Latn-R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08215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80CD8F2E-C856-4FD2-B4EB-C777254594B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1DFFB97D-EE55-41F6-ADF5-7A360623E34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r-Latn-CS" altLang="sr-Latn-RS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7A517D6C-723D-4563-A3F7-A38870EFBA3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9D0739-0120-4DC7-81E7-95BEE62858B3}" type="slidenum">
              <a:rPr lang="sr-Latn-CS" altLang="sr-Latn-R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Slide Image Placeholder 1">
            <a:extLst>
              <a:ext uri="{FF2B5EF4-FFF2-40B4-BE49-F238E27FC236}">
                <a16:creationId xmlns:a16="http://schemas.microsoft.com/office/drawing/2014/main" id="{D59EEE0B-BF34-4D02-8CD5-DD0AFC5BB7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2035" name="Notes Placeholder 2">
            <a:extLst>
              <a:ext uri="{FF2B5EF4-FFF2-40B4-BE49-F238E27FC236}">
                <a16:creationId xmlns:a16="http://schemas.microsoft.com/office/drawing/2014/main" id="{2B0D3CF7-51D0-4F0C-96E6-99FA65C5975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/>
          </a:p>
        </p:txBody>
      </p:sp>
      <p:sp>
        <p:nvSpPr>
          <p:cNvPr id="172036" name="Slide Number Placeholder 3">
            <a:extLst>
              <a:ext uri="{FF2B5EF4-FFF2-40B4-BE49-F238E27FC236}">
                <a16:creationId xmlns:a16="http://schemas.microsoft.com/office/drawing/2014/main" id="{49E1515A-4E41-4F35-9983-C4B7527875B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1A03722-F8C2-43D0-9F6E-8DAF9D7E5FF5}" type="slidenum">
              <a:rPr lang="sr-Latn-CS" altLang="sr-Latn-RS" smtClean="0">
                <a:latin typeface="Calibri" panose="020F0502020204030204" pitchFamily="34" charset="0"/>
              </a:rPr>
              <a:pPr/>
              <a:t>23</a:t>
            </a:fld>
            <a:endParaRPr lang="sr-Latn-CS" altLang="sr-Latn-R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6510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>
            <a:extLst>
              <a:ext uri="{FF2B5EF4-FFF2-40B4-BE49-F238E27FC236}">
                <a16:creationId xmlns:a16="http://schemas.microsoft.com/office/drawing/2014/main" id="{C7389A58-B33A-445A-BFA5-D5C32761F2A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Notes Placeholder 2">
            <a:extLst>
              <a:ext uri="{FF2B5EF4-FFF2-40B4-BE49-F238E27FC236}">
                <a16:creationId xmlns:a16="http://schemas.microsoft.com/office/drawing/2014/main" id="{DA42C54F-EF0D-4EB6-A39B-A2A4D36A5BC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CS" altLang="sr-Latn-RS"/>
          </a:p>
        </p:txBody>
      </p:sp>
      <p:sp>
        <p:nvSpPr>
          <p:cNvPr id="81924" name="Slide Number Placeholder 3">
            <a:extLst>
              <a:ext uri="{FF2B5EF4-FFF2-40B4-BE49-F238E27FC236}">
                <a16:creationId xmlns:a16="http://schemas.microsoft.com/office/drawing/2014/main" id="{E59473E4-C7FA-4BE7-8FC5-D8F8A1448B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A06D165-F617-46B4-9CEE-D92891684497}" type="slidenum">
              <a:rPr lang="sr-Latn-CS" altLang="sr-Latn-R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7967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Slide Image Placeholder 1">
            <a:extLst>
              <a:ext uri="{FF2B5EF4-FFF2-40B4-BE49-F238E27FC236}">
                <a16:creationId xmlns:a16="http://schemas.microsoft.com/office/drawing/2014/main" id="{3248A7A2-27BE-45B2-BE39-1958BCE2667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1" name="Notes Placeholder 2">
            <a:extLst>
              <a:ext uri="{FF2B5EF4-FFF2-40B4-BE49-F238E27FC236}">
                <a16:creationId xmlns:a16="http://schemas.microsoft.com/office/drawing/2014/main" id="{66B09178-FDD7-421E-8781-DEDED75544D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/>
          </a:p>
        </p:txBody>
      </p:sp>
      <p:sp>
        <p:nvSpPr>
          <p:cNvPr id="145412" name="Slide Number Placeholder 3">
            <a:extLst>
              <a:ext uri="{FF2B5EF4-FFF2-40B4-BE49-F238E27FC236}">
                <a16:creationId xmlns:a16="http://schemas.microsoft.com/office/drawing/2014/main" id="{B14C5FA6-AF52-4D04-A34B-2998E67A95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80DEBB6-1555-47EA-92F3-C86EC8C493F4}" type="slidenum">
              <a:rPr lang="sr-Latn-CS" altLang="sr-Latn-RS" smtClean="0">
                <a:latin typeface="Calibri" panose="020F0502020204030204" pitchFamily="34" charset="0"/>
              </a:rPr>
              <a:pPr/>
              <a:t>28</a:t>
            </a:fld>
            <a:endParaRPr lang="sr-Latn-CS" altLang="sr-Latn-R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1813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>
            <a:extLst>
              <a:ext uri="{FF2B5EF4-FFF2-40B4-BE49-F238E27FC236}">
                <a16:creationId xmlns:a16="http://schemas.microsoft.com/office/drawing/2014/main" id="{71C38012-9857-4C73-B8E5-A585F49BAFA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Notes Placeholder 2">
            <a:extLst>
              <a:ext uri="{FF2B5EF4-FFF2-40B4-BE49-F238E27FC236}">
                <a16:creationId xmlns:a16="http://schemas.microsoft.com/office/drawing/2014/main" id="{46506D57-B56C-4136-8F56-796B3F1AD6C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CS" altLang="sr-Latn-RS"/>
          </a:p>
        </p:txBody>
      </p:sp>
      <p:sp>
        <p:nvSpPr>
          <p:cNvPr id="83972" name="Slide Number Placeholder 3">
            <a:extLst>
              <a:ext uri="{FF2B5EF4-FFF2-40B4-BE49-F238E27FC236}">
                <a16:creationId xmlns:a16="http://schemas.microsoft.com/office/drawing/2014/main" id="{2A5B6570-F340-449B-BA98-ED0284147F2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DC91C80-7FD3-4374-834B-9BC5635590B3}" type="slidenum">
              <a:rPr lang="sr-Latn-CS" altLang="sr-Latn-R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465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>
            <a:extLst>
              <a:ext uri="{FF2B5EF4-FFF2-40B4-BE49-F238E27FC236}">
                <a16:creationId xmlns:a16="http://schemas.microsoft.com/office/drawing/2014/main" id="{392E5026-A759-4F7F-9CCA-18AD1823121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Notes Placeholder 2">
            <a:extLst>
              <a:ext uri="{FF2B5EF4-FFF2-40B4-BE49-F238E27FC236}">
                <a16:creationId xmlns:a16="http://schemas.microsoft.com/office/drawing/2014/main" id="{06E9DB2E-9DBC-49DF-A8A0-1274E966D17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CS" altLang="sr-Latn-RS"/>
          </a:p>
        </p:txBody>
      </p:sp>
      <p:sp>
        <p:nvSpPr>
          <p:cNvPr id="86020" name="Slide Number Placeholder 3">
            <a:extLst>
              <a:ext uri="{FF2B5EF4-FFF2-40B4-BE49-F238E27FC236}">
                <a16:creationId xmlns:a16="http://schemas.microsoft.com/office/drawing/2014/main" id="{7C60197E-D5D1-4E42-859C-AA96D642B6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B712D29-A9A4-4AD0-BF5E-8718F2691A22}" type="slidenum">
              <a:rPr lang="sr-Latn-CS" altLang="sr-Latn-RS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90536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Slide Image Placeholder 1">
            <a:extLst>
              <a:ext uri="{FF2B5EF4-FFF2-40B4-BE49-F238E27FC236}">
                <a16:creationId xmlns:a16="http://schemas.microsoft.com/office/drawing/2014/main" id="{D8AE98CA-6135-4EF2-9F12-C107188435F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7459" name="Notes Placeholder 2">
            <a:extLst>
              <a:ext uri="{FF2B5EF4-FFF2-40B4-BE49-F238E27FC236}">
                <a16:creationId xmlns:a16="http://schemas.microsoft.com/office/drawing/2014/main" id="{288490DB-CAA3-4D00-83CF-CE3063247EB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/>
          </a:p>
        </p:txBody>
      </p:sp>
      <p:sp>
        <p:nvSpPr>
          <p:cNvPr id="147460" name="Slide Number Placeholder 3">
            <a:extLst>
              <a:ext uri="{FF2B5EF4-FFF2-40B4-BE49-F238E27FC236}">
                <a16:creationId xmlns:a16="http://schemas.microsoft.com/office/drawing/2014/main" id="{3FDA36EF-9A38-4972-8692-A4471F45E3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A9E26F3-0787-4E09-AA35-FF197FB8A3EB}" type="slidenum">
              <a:rPr lang="sr-Latn-CS" altLang="sr-Latn-RS" smtClean="0">
                <a:latin typeface="Calibri" panose="020F0502020204030204" pitchFamily="34" charset="0"/>
              </a:rPr>
              <a:pPr/>
              <a:t>33</a:t>
            </a:fld>
            <a:endParaRPr lang="sr-Latn-CS" altLang="sr-Latn-R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98459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Slide Image Placeholder 1">
            <a:extLst>
              <a:ext uri="{FF2B5EF4-FFF2-40B4-BE49-F238E27FC236}">
                <a16:creationId xmlns:a16="http://schemas.microsoft.com/office/drawing/2014/main" id="{7C8E2153-0408-4DCB-BC3D-3D437F78653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5651" name="Notes Placeholder 2">
            <a:extLst>
              <a:ext uri="{FF2B5EF4-FFF2-40B4-BE49-F238E27FC236}">
                <a16:creationId xmlns:a16="http://schemas.microsoft.com/office/drawing/2014/main" id="{E29ACC3F-4F5B-4476-94FC-B212260F0E3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/>
          </a:p>
        </p:txBody>
      </p:sp>
      <p:sp>
        <p:nvSpPr>
          <p:cNvPr id="155652" name="Slide Number Placeholder 3">
            <a:extLst>
              <a:ext uri="{FF2B5EF4-FFF2-40B4-BE49-F238E27FC236}">
                <a16:creationId xmlns:a16="http://schemas.microsoft.com/office/drawing/2014/main" id="{D5E26AB0-F832-4218-9B30-BA0913A4FFE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21074F2-27E9-456A-B710-09FA1B24435E}" type="slidenum">
              <a:rPr lang="sr-Latn-CS" altLang="sr-Latn-RS" smtClean="0">
                <a:latin typeface="Calibri" panose="020F0502020204030204" pitchFamily="34" charset="0"/>
              </a:rPr>
              <a:pPr/>
              <a:t>34</a:t>
            </a:fld>
            <a:endParaRPr lang="sr-Latn-CS" altLang="sr-Latn-R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01060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7">
            <a:extLst>
              <a:ext uri="{FF2B5EF4-FFF2-40B4-BE49-F238E27FC236}">
                <a16:creationId xmlns:a16="http://schemas.microsoft.com/office/drawing/2014/main" id="{2805F0B2-918E-4AAB-9F9F-A7CABB5CC9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5296779-3805-41C4-925B-F7658ECE7077}" type="slidenum">
              <a:rPr lang="en-US" altLang="sr-Latn-RS"/>
              <a:pPr eaLnBrk="1" hangingPunct="1"/>
              <a:t>35</a:t>
            </a:fld>
            <a:endParaRPr lang="en-US" altLang="sr-Latn-RS"/>
          </a:p>
        </p:txBody>
      </p:sp>
      <p:sp>
        <p:nvSpPr>
          <p:cNvPr id="207875" name="Slide Image Placeholder 1">
            <a:extLst>
              <a:ext uri="{FF2B5EF4-FFF2-40B4-BE49-F238E27FC236}">
                <a16:creationId xmlns:a16="http://schemas.microsoft.com/office/drawing/2014/main" id="{5B871A80-9705-4827-B13E-D710776711B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7876" name="Notes Placeholder 2">
            <a:extLst>
              <a:ext uri="{FF2B5EF4-FFF2-40B4-BE49-F238E27FC236}">
                <a16:creationId xmlns:a16="http://schemas.microsoft.com/office/drawing/2014/main" id="{D34CF48C-6F72-4DDB-B570-B29C7ECA45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r-Latn-CS" altLang="sr-Latn-RS"/>
          </a:p>
        </p:txBody>
      </p:sp>
      <p:sp>
        <p:nvSpPr>
          <p:cNvPr id="207877" name="Slide Number Placeholder 3">
            <a:extLst>
              <a:ext uri="{FF2B5EF4-FFF2-40B4-BE49-F238E27FC236}">
                <a16:creationId xmlns:a16="http://schemas.microsoft.com/office/drawing/2014/main" id="{706046E5-159F-413C-A0A1-87EA05A62918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1BD8E8B4-7DA5-4C0D-B64C-E73F7ADA74B2}" type="slidenum">
              <a:rPr lang="sl-SI" altLang="sr-Latn-RS" sz="1200"/>
              <a:pPr algn="r" eaLnBrk="1" hangingPunct="1"/>
              <a:t>35</a:t>
            </a:fld>
            <a:endParaRPr lang="sl-SI" altLang="sr-Latn-RS" sz="120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7">
            <a:extLst>
              <a:ext uri="{FF2B5EF4-FFF2-40B4-BE49-F238E27FC236}">
                <a16:creationId xmlns:a16="http://schemas.microsoft.com/office/drawing/2014/main" id="{E5784BA7-8C39-4037-A3D9-4723853DE7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32F83BB-816A-4DF9-883F-83C9DECBBF89}" type="slidenum">
              <a:rPr lang="en-US" altLang="sr-Latn-RS"/>
              <a:pPr eaLnBrk="1" hangingPunct="1"/>
              <a:t>36</a:t>
            </a:fld>
            <a:endParaRPr lang="en-US" altLang="sr-Latn-RS"/>
          </a:p>
        </p:txBody>
      </p:sp>
      <p:sp>
        <p:nvSpPr>
          <p:cNvPr id="208899" name="Slide Image Placeholder 1">
            <a:extLst>
              <a:ext uri="{FF2B5EF4-FFF2-40B4-BE49-F238E27FC236}">
                <a16:creationId xmlns:a16="http://schemas.microsoft.com/office/drawing/2014/main" id="{7EDBD5DA-39CD-4832-B64F-D460335D44C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8900" name="Notes Placeholder 2">
            <a:extLst>
              <a:ext uri="{FF2B5EF4-FFF2-40B4-BE49-F238E27FC236}">
                <a16:creationId xmlns:a16="http://schemas.microsoft.com/office/drawing/2014/main" id="{6D641669-42CF-41CE-80D6-8A08377B85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r-Latn-CS" altLang="sr-Latn-RS"/>
          </a:p>
        </p:txBody>
      </p:sp>
      <p:sp>
        <p:nvSpPr>
          <p:cNvPr id="208901" name="Slide Number Placeholder 3">
            <a:extLst>
              <a:ext uri="{FF2B5EF4-FFF2-40B4-BE49-F238E27FC236}">
                <a16:creationId xmlns:a16="http://schemas.microsoft.com/office/drawing/2014/main" id="{539DE496-28C1-4C03-B013-69ABCC55590F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E23C382D-D224-4C1E-A716-117985E266EE}" type="slidenum">
              <a:rPr lang="sl-SI" altLang="sr-Latn-RS" sz="1200"/>
              <a:pPr algn="r" eaLnBrk="1" hangingPunct="1"/>
              <a:t>36</a:t>
            </a:fld>
            <a:endParaRPr lang="sl-SI" altLang="sr-Latn-RS" sz="120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>
            <a:extLst>
              <a:ext uri="{FF2B5EF4-FFF2-40B4-BE49-F238E27FC236}">
                <a16:creationId xmlns:a16="http://schemas.microsoft.com/office/drawing/2014/main" id="{B5AC1364-9884-44C2-9CCA-92E64D12FFC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>
            <a:extLst>
              <a:ext uri="{FF2B5EF4-FFF2-40B4-BE49-F238E27FC236}">
                <a16:creationId xmlns:a16="http://schemas.microsoft.com/office/drawing/2014/main" id="{F6DC9CE6-6A1A-474F-8571-2B232566011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CS" altLang="sr-Latn-RS"/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28F76284-EC66-4E16-B872-7E78DC6938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873CF3-2C65-4AB9-B38E-7803BE6A00B2}" type="slidenum">
              <a:rPr lang="sr-Latn-CS" altLang="sr-Latn-R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38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7089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D00AAA63-469A-4040-A5DD-A607A66F863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C58C8E17-81CC-437E-97B9-9B15EBD1934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r-Latn-CS" altLang="sr-Latn-RS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96D92D2D-77CE-460A-9C78-ADD2ED7BEF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7A2FBA-82B5-4E32-A23D-75E167882809}" type="slidenum">
              <a:rPr lang="sr-Latn-CS" altLang="sr-Latn-R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>
            <a:extLst>
              <a:ext uri="{FF2B5EF4-FFF2-40B4-BE49-F238E27FC236}">
                <a16:creationId xmlns:a16="http://schemas.microsoft.com/office/drawing/2014/main" id="{35F1F6E9-F2AF-481E-8DC8-D5816224298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>
            <a:extLst>
              <a:ext uri="{FF2B5EF4-FFF2-40B4-BE49-F238E27FC236}">
                <a16:creationId xmlns:a16="http://schemas.microsoft.com/office/drawing/2014/main" id="{18A6F0CD-D6EE-4142-BBE7-92C672CCCF4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CS" altLang="sr-Latn-RS"/>
          </a:p>
        </p:txBody>
      </p:sp>
      <p:sp>
        <p:nvSpPr>
          <p:cNvPr id="43012" name="Slide Number Placeholder 3">
            <a:extLst>
              <a:ext uri="{FF2B5EF4-FFF2-40B4-BE49-F238E27FC236}">
                <a16:creationId xmlns:a16="http://schemas.microsoft.com/office/drawing/2014/main" id="{D55E33F4-EFA7-4326-AD19-E7CF8D07659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78974C4-A234-4767-8F2D-6BFA6370A7A3}" type="slidenum">
              <a:rPr lang="sr-Latn-CS" altLang="sr-Latn-R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39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>
            <a:extLst>
              <a:ext uri="{FF2B5EF4-FFF2-40B4-BE49-F238E27FC236}">
                <a16:creationId xmlns:a16="http://schemas.microsoft.com/office/drawing/2014/main" id="{B5AC1364-9884-44C2-9CCA-92E64D12FFC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>
            <a:extLst>
              <a:ext uri="{FF2B5EF4-FFF2-40B4-BE49-F238E27FC236}">
                <a16:creationId xmlns:a16="http://schemas.microsoft.com/office/drawing/2014/main" id="{F6DC9CE6-6A1A-474F-8571-2B232566011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CS" altLang="sr-Latn-RS"/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28F76284-EC66-4E16-B872-7E78DC6938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873CF3-2C65-4AB9-B38E-7803BE6A00B2}" type="slidenum">
              <a:rPr lang="sr-Latn-CS" altLang="sr-Latn-R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40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9140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>
            <a:extLst>
              <a:ext uri="{FF2B5EF4-FFF2-40B4-BE49-F238E27FC236}">
                <a16:creationId xmlns:a16="http://schemas.microsoft.com/office/drawing/2014/main" id="{B5AC1364-9884-44C2-9CCA-92E64D12FFC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>
            <a:extLst>
              <a:ext uri="{FF2B5EF4-FFF2-40B4-BE49-F238E27FC236}">
                <a16:creationId xmlns:a16="http://schemas.microsoft.com/office/drawing/2014/main" id="{F6DC9CE6-6A1A-474F-8571-2B232566011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CS" altLang="sr-Latn-RS"/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28F76284-EC66-4E16-B872-7E78DC6938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873CF3-2C65-4AB9-B38E-7803BE6A00B2}" type="slidenum">
              <a:rPr lang="sr-Latn-CS" altLang="sr-Latn-R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41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41248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>
            <a:extLst>
              <a:ext uri="{FF2B5EF4-FFF2-40B4-BE49-F238E27FC236}">
                <a16:creationId xmlns:a16="http://schemas.microsoft.com/office/drawing/2014/main" id="{B5AC1364-9884-44C2-9CCA-92E64D12FFC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>
            <a:extLst>
              <a:ext uri="{FF2B5EF4-FFF2-40B4-BE49-F238E27FC236}">
                <a16:creationId xmlns:a16="http://schemas.microsoft.com/office/drawing/2014/main" id="{F6DC9CE6-6A1A-474F-8571-2B232566011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CS" altLang="sr-Latn-RS"/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28F76284-EC66-4E16-B872-7E78DC6938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873CF3-2C65-4AB9-B38E-7803BE6A00B2}" type="slidenum">
              <a:rPr lang="sr-Latn-CS" altLang="sr-Latn-R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42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41600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>
            <a:extLst>
              <a:ext uri="{FF2B5EF4-FFF2-40B4-BE49-F238E27FC236}">
                <a16:creationId xmlns:a16="http://schemas.microsoft.com/office/drawing/2014/main" id="{E5093F64-7456-49BD-B4DE-855DB3DA649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>
            <a:extLst>
              <a:ext uri="{FF2B5EF4-FFF2-40B4-BE49-F238E27FC236}">
                <a16:creationId xmlns:a16="http://schemas.microsoft.com/office/drawing/2014/main" id="{3E002A1E-A367-460B-828D-757DE89B38A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/>
          </a:p>
        </p:txBody>
      </p:sp>
      <p:sp>
        <p:nvSpPr>
          <p:cNvPr id="55300" name="Slide Number Placeholder 3">
            <a:extLst>
              <a:ext uri="{FF2B5EF4-FFF2-40B4-BE49-F238E27FC236}">
                <a16:creationId xmlns:a16="http://schemas.microsoft.com/office/drawing/2014/main" id="{A112862F-9CE2-4F59-BCB9-B1C0BC0DFD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EBD4E28-AB84-42F0-ACF3-04B0E47BDB21}" type="slidenum">
              <a:rPr lang="sr-Latn-CS" altLang="sr-Latn-R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44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>
            <a:extLst>
              <a:ext uri="{FF2B5EF4-FFF2-40B4-BE49-F238E27FC236}">
                <a16:creationId xmlns:a16="http://schemas.microsoft.com/office/drawing/2014/main" id="{715BE10B-8A0C-4710-8FFC-9912D5104EF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2659A767-50A2-4A2B-9606-C88E35C7D53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RS" altLang="sr-Latn-RS"/>
          </a:p>
        </p:txBody>
      </p:sp>
      <p:sp>
        <p:nvSpPr>
          <p:cNvPr id="57348" name="Slide Number Placeholder 3">
            <a:extLst>
              <a:ext uri="{FF2B5EF4-FFF2-40B4-BE49-F238E27FC236}">
                <a16:creationId xmlns:a16="http://schemas.microsoft.com/office/drawing/2014/main" id="{E6CABD87-531E-4C22-ACF1-361DAA6741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B77BE63-81B9-413B-AC53-EE60A6072C01}" type="slidenum">
              <a:rPr lang="sr-Latn-CS" altLang="sr-Latn-R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45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>
            <a:extLst>
              <a:ext uri="{FF2B5EF4-FFF2-40B4-BE49-F238E27FC236}">
                <a16:creationId xmlns:a16="http://schemas.microsoft.com/office/drawing/2014/main" id="{B5AC1364-9884-44C2-9CCA-92E64D12FFC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>
            <a:extLst>
              <a:ext uri="{FF2B5EF4-FFF2-40B4-BE49-F238E27FC236}">
                <a16:creationId xmlns:a16="http://schemas.microsoft.com/office/drawing/2014/main" id="{F6DC9CE6-6A1A-474F-8571-2B232566011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CS" altLang="sr-Latn-RS"/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28F76284-EC66-4E16-B872-7E78DC6938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873CF3-2C65-4AB9-B38E-7803BE6A00B2}" type="slidenum">
              <a:rPr lang="sr-Latn-CS" altLang="sr-Latn-R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46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15388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>
            <a:extLst>
              <a:ext uri="{FF2B5EF4-FFF2-40B4-BE49-F238E27FC236}">
                <a16:creationId xmlns:a16="http://schemas.microsoft.com/office/drawing/2014/main" id="{E895B42D-C8D2-4555-9829-C330202B1D7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>
            <a:extLst>
              <a:ext uri="{FF2B5EF4-FFF2-40B4-BE49-F238E27FC236}">
                <a16:creationId xmlns:a16="http://schemas.microsoft.com/office/drawing/2014/main" id="{6EACA7C5-8BB2-4012-A1D4-CA6DD3C8031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id="{265FD4EE-F68B-47D2-B23E-CE3C66F49A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B60EAC8-BE85-4FBC-AAA3-FC338A2CBA5B}" type="slidenum">
              <a:rPr lang="sr-Latn-C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47</a:t>
            </a:fld>
            <a:endParaRPr lang="sr-Latn-C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8802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>
            <a:extLst>
              <a:ext uri="{FF2B5EF4-FFF2-40B4-BE49-F238E27FC236}">
                <a16:creationId xmlns:a16="http://schemas.microsoft.com/office/drawing/2014/main" id="{6D4362F8-4F3A-4C08-A22D-E0AB53FA528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>
            <a:extLst>
              <a:ext uri="{FF2B5EF4-FFF2-40B4-BE49-F238E27FC236}">
                <a16:creationId xmlns:a16="http://schemas.microsoft.com/office/drawing/2014/main" id="{29879CD6-D370-41DD-9C05-78EF852777B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CS" altLang="sr-Latn-RS"/>
          </a:p>
        </p:txBody>
      </p:sp>
      <p:sp>
        <p:nvSpPr>
          <p:cNvPr id="61444" name="Slide Number Placeholder 3">
            <a:extLst>
              <a:ext uri="{FF2B5EF4-FFF2-40B4-BE49-F238E27FC236}">
                <a16:creationId xmlns:a16="http://schemas.microsoft.com/office/drawing/2014/main" id="{A6109EE0-9BA1-4351-981E-3C51BB7B40A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255C15C-C1BE-40D4-A19A-2A6A19D97F36}" type="slidenum">
              <a:rPr lang="sr-Latn-CS" altLang="sr-Latn-R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48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>
            <a:extLst>
              <a:ext uri="{FF2B5EF4-FFF2-40B4-BE49-F238E27FC236}">
                <a16:creationId xmlns:a16="http://schemas.microsoft.com/office/drawing/2014/main" id="{48748298-986A-4ACC-BC54-97B87FA1BEA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Notes Placeholder 2">
            <a:extLst>
              <a:ext uri="{FF2B5EF4-FFF2-40B4-BE49-F238E27FC236}">
                <a16:creationId xmlns:a16="http://schemas.microsoft.com/office/drawing/2014/main" id="{763F52CF-5824-4553-A2A8-3500C1B7E0B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CS" altLang="sr-Latn-RS"/>
          </a:p>
        </p:txBody>
      </p:sp>
      <p:sp>
        <p:nvSpPr>
          <p:cNvPr id="63492" name="Slide Number Placeholder 3">
            <a:extLst>
              <a:ext uri="{FF2B5EF4-FFF2-40B4-BE49-F238E27FC236}">
                <a16:creationId xmlns:a16="http://schemas.microsoft.com/office/drawing/2014/main" id="{A6416B8C-D374-4583-99E0-D8AFFD11E5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6AC480F-00C7-4E94-A0E5-8E185C414FF1}" type="slidenum">
              <a:rPr lang="sr-Latn-CS" altLang="sr-Latn-R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49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D00AAA63-469A-4040-A5DD-A607A66F863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C58C8E17-81CC-437E-97B9-9B15EBD1934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r-Latn-CS" altLang="sr-Latn-RS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96D92D2D-77CE-460A-9C78-ADD2ED7BEF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7A2FBA-82B5-4E32-A23D-75E167882809}" type="slidenum">
              <a:rPr lang="sr-Latn-CS" altLang="sr-Latn-R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0764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>
            <a:extLst>
              <a:ext uri="{FF2B5EF4-FFF2-40B4-BE49-F238E27FC236}">
                <a16:creationId xmlns:a16="http://schemas.microsoft.com/office/drawing/2014/main" id="{CE1780EF-D4B3-4D2B-AEAB-29AEC91236F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>
            <a:extLst>
              <a:ext uri="{FF2B5EF4-FFF2-40B4-BE49-F238E27FC236}">
                <a16:creationId xmlns:a16="http://schemas.microsoft.com/office/drawing/2014/main" id="{93CB25BC-0F84-449D-B55C-88FEA7EAB25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CS" altLang="sr-Latn-RS"/>
          </a:p>
        </p:txBody>
      </p:sp>
      <p:sp>
        <p:nvSpPr>
          <p:cNvPr id="65540" name="Slide Number Placeholder 3">
            <a:extLst>
              <a:ext uri="{FF2B5EF4-FFF2-40B4-BE49-F238E27FC236}">
                <a16:creationId xmlns:a16="http://schemas.microsoft.com/office/drawing/2014/main" id="{C91D2D05-04EE-4965-9660-0258A39F9B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FDBAA65-6AFD-4B17-AD30-49F28831A77C}" type="slidenum">
              <a:rPr lang="sr-Latn-CS" altLang="sr-Latn-R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50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>
            <a:extLst>
              <a:ext uri="{FF2B5EF4-FFF2-40B4-BE49-F238E27FC236}">
                <a16:creationId xmlns:a16="http://schemas.microsoft.com/office/drawing/2014/main" id="{C3D7D080-9582-400C-9BF7-91000EE97F3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Notes Placeholder 2">
            <a:extLst>
              <a:ext uri="{FF2B5EF4-FFF2-40B4-BE49-F238E27FC236}">
                <a16:creationId xmlns:a16="http://schemas.microsoft.com/office/drawing/2014/main" id="{1D772916-10DD-475F-BFC3-3DDD87C955A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CS" altLang="sr-Latn-RS"/>
          </a:p>
        </p:txBody>
      </p:sp>
      <p:sp>
        <p:nvSpPr>
          <p:cNvPr id="67588" name="Slide Number Placeholder 3">
            <a:extLst>
              <a:ext uri="{FF2B5EF4-FFF2-40B4-BE49-F238E27FC236}">
                <a16:creationId xmlns:a16="http://schemas.microsoft.com/office/drawing/2014/main" id="{7FB99D5C-A57C-4726-9546-2543861FE8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9F362E6-00B1-49D3-A9A5-E93F847FB29F}" type="slidenum">
              <a:rPr lang="sr-Latn-CS" altLang="sr-Latn-R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51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>
            <a:extLst>
              <a:ext uri="{FF2B5EF4-FFF2-40B4-BE49-F238E27FC236}">
                <a16:creationId xmlns:a16="http://schemas.microsoft.com/office/drawing/2014/main" id="{605BFEAA-F577-40FB-A25B-F6B7B1F9D5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Notes Placeholder 2">
            <a:extLst>
              <a:ext uri="{FF2B5EF4-FFF2-40B4-BE49-F238E27FC236}">
                <a16:creationId xmlns:a16="http://schemas.microsoft.com/office/drawing/2014/main" id="{696A7AC9-E0B3-437F-930A-DA2A0CBAF1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sr-Latn-CS" altLang="sr-Latn-RS"/>
          </a:p>
        </p:txBody>
      </p:sp>
      <p:sp>
        <p:nvSpPr>
          <p:cNvPr id="73732" name="Slide Number Placeholder 3">
            <a:extLst>
              <a:ext uri="{FF2B5EF4-FFF2-40B4-BE49-F238E27FC236}">
                <a16:creationId xmlns:a16="http://schemas.microsoft.com/office/drawing/2014/main" id="{E5DD45C8-A6E2-468D-B1A2-74C43488C7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508CBD6-DC76-4D3C-82D5-BE95DA40EA4A}" type="slidenum">
              <a:rPr lang="en-US" altLang="sr-Latn-R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52</a:t>
            </a:fld>
            <a:endParaRPr lang="en-US" altLang="sr-Latn-R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>
            <a:extLst>
              <a:ext uri="{FF2B5EF4-FFF2-40B4-BE49-F238E27FC236}">
                <a16:creationId xmlns:a16="http://schemas.microsoft.com/office/drawing/2014/main" id="{771E65F7-EB62-4B3C-A64B-DAB2CC8D481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1" name="Notes Placeholder 2">
            <a:extLst>
              <a:ext uri="{FF2B5EF4-FFF2-40B4-BE49-F238E27FC236}">
                <a16:creationId xmlns:a16="http://schemas.microsoft.com/office/drawing/2014/main" id="{5617D456-DB51-405F-A996-1D7685C0391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CS" altLang="sr-Latn-RS"/>
          </a:p>
        </p:txBody>
      </p:sp>
      <p:sp>
        <p:nvSpPr>
          <p:cNvPr id="109572" name="Slide Number Placeholder 3">
            <a:extLst>
              <a:ext uri="{FF2B5EF4-FFF2-40B4-BE49-F238E27FC236}">
                <a16:creationId xmlns:a16="http://schemas.microsoft.com/office/drawing/2014/main" id="{DAE125ED-DCF6-4BF4-80A4-45D61A5D2B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3E5C610-7803-4C32-AC8F-2BFC22FFF183}" type="slidenum">
              <a:rPr lang="sr-Latn-CS" altLang="sr-Latn-R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53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>
            <a:extLst>
              <a:ext uri="{FF2B5EF4-FFF2-40B4-BE49-F238E27FC236}">
                <a16:creationId xmlns:a16="http://schemas.microsoft.com/office/drawing/2014/main" id="{39E420F7-4D28-4D56-A962-43CEEF540BE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2099" name="Notes Placeholder 2">
            <a:extLst>
              <a:ext uri="{FF2B5EF4-FFF2-40B4-BE49-F238E27FC236}">
                <a16:creationId xmlns:a16="http://schemas.microsoft.com/office/drawing/2014/main" id="{C7E2107E-B62C-4D0C-AC80-E576F2E8191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CS" altLang="sr-Latn-RS"/>
          </a:p>
        </p:txBody>
      </p:sp>
      <p:sp>
        <p:nvSpPr>
          <p:cNvPr id="132100" name="Slide Number Placeholder 3">
            <a:extLst>
              <a:ext uri="{FF2B5EF4-FFF2-40B4-BE49-F238E27FC236}">
                <a16:creationId xmlns:a16="http://schemas.microsoft.com/office/drawing/2014/main" id="{C6C0A914-5E54-40C4-BB4F-CE3A7AB40E4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AE2949F-3ADE-4B14-93C7-6C6DAB201AAC}" type="slidenum">
              <a:rPr lang="sr-Latn-CS" altLang="sr-Latn-R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54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>
            <a:extLst>
              <a:ext uri="{FF2B5EF4-FFF2-40B4-BE49-F238E27FC236}">
                <a16:creationId xmlns:a16="http://schemas.microsoft.com/office/drawing/2014/main" id="{5E252E43-4199-4F4E-9A72-24ED7C4614F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5955" name="Notes Placeholder 2">
            <a:extLst>
              <a:ext uri="{FF2B5EF4-FFF2-40B4-BE49-F238E27FC236}">
                <a16:creationId xmlns:a16="http://schemas.microsoft.com/office/drawing/2014/main" id="{498A308E-7DD1-4130-9777-EBAFB1A1B6D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CS" altLang="sr-Latn-RS"/>
          </a:p>
        </p:txBody>
      </p:sp>
      <p:sp>
        <p:nvSpPr>
          <p:cNvPr id="125956" name="Slide Number Placeholder 3">
            <a:extLst>
              <a:ext uri="{FF2B5EF4-FFF2-40B4-BE49-F238E27FC236}">
                <a16:creationId xmlns:a16="http://schemas.microsoft.com/office/drawing/2014/main" id="{445A834F-05EA-4B37-9F93-06E637F55DE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E63C00-B2F5-4356-A39E-6AEF03B9C1CE}" type="slidenum">
              <a:rPr lang="sr-Latn-CS" altLang="sr-Latn-R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55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>
            <a:extLst>
              <a:ext uri="{FF2B5EF4-FFF2-40B4-BE49-F238E27FC236}">
                <a16:creationId xmlns:a16="http://schemas.microsoft.com/office/drawing/2014/main" id="{95B4A312-35EB-4DC6-AF47-B4A5DEADF02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4147" name="Notes Placeholder 2">
            <a:extLst>
              <a:ext uri="{FF2B5EF4-FFF2-40B4-BE49-F238E27FC236}">
                <a16:creationId xmlns:a16="http://schemas.microsoft.com/office/drawing/2014/main" id="{810919D6-A859-4667-BE35-A3BB1365A40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CS" altLang="sr-Latn-RS"/>
          </a:p>
        </p:txBody>
      </p:sp>
      <p:sp>
        <p:nvSpPr>
          <p:cNvPr id="134148" name="Slide Number Placeholder 3">
            <a:extLst>
              <a:ext uri="{FF2B5EF4-FFF2-40B4-BE49-F238E27FC236}">
                <a16:creationId xmlns:a16="http://schemas.microsoft.com/office/drawing/2014/main" id="{71DB8F65-51F2-436F-9922-AF848626C90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0782934-4DDA-4871-81EB-31D061D2CB88}" type="slidenum">
              <a:rPr lang="sr-Latn-CS" altLang="sr-Latn-R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56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>
            <a:extLst>
              <a:ext uri="{FF2B5EF4-FFF2-40B4-BE49-F238E27FC236}">
                <a16:creationId xmlns:a16="http://schemas.microsoft.com/office/drawing/2014/main" id="{93EC18A2-C657-45E1-8332-4D0504FB5EA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19" name="Notes Placeholder 2">
            <a:extLst>
              <a:ext uri="{FF2B5EF4-FFF2-40B4-BE49-F238E27FC236}">
                <a16:creationId xmlns:a16="http://schemas.microsoft.com/office/drawing/2014/main" id="{CA1B4AFD-81A7-43E5-BD76-EDD52CB27C6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CS" altLang="sr-Latn-RS"/>
          </a:p>
        </p:txBody>
      </p:sp>
      <p:sp>
        <p:nvSpPr>
          <p:cNvPr id="111620" name="Slide Number Placeholder 3">
            <a:extLst>
              <a:ext uri="{FF2B5EF4-FFF2-40B4-BE49-F238E27FC236}">
                <a16:creationId xmlns:a16="http://schemas.microsoft.com/office/drawing/2014/main" id="{2C7EFFC2-1416-4997-A008-42425E80CBF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D5218DD-28E4-4FC2-8F97-B11E5E1B42BE}" type="slidenum">
              <a:rPr lang="sr-Latn-CS" altLang="sr-Latn-R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57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10286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>
            <a:extLst>
              <a:ext uri="{FF2B5EF4-FFF2-40B4-BE49-F238E27FC236}">
                <a16:creationId xmlns:a16="http://schemas.microsoft.com/office/drawing/2014/main" id="{B896E3FF-CE01-41C7-A185-9446BAF0125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6195" name="Notes Placeholder 2">
            <a:extLst>
              <a:ext uri="{FF2B5EF4-FFF2-40B4-BE49-F238E27FC236}">
                <a16:creationId xmlns:a16="http://schemas.microsoft.com/office/drawing/2014/main" id="{B11C2BB2-3494-4B9C-AE38-F022841CAAD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CS" altLang="sr-Latn-RS"/>
          </a:p>
        </p:txBody>
      </p:sp>
      <p:sp>
        <p:nvSpPr>
          <p:cNvPr id="136196" name="Slide Number Placeholder 3">
            <a:extLst>
              <a:ext uri="{FF2B5EF4-FFF2-40B4-BE49-F238E27FC236}">
                <a16:creationId xmlns:a16="http://schemas.microsoft.com/office/drawing/2014/main" id="{15AA859E-200D-4A9D-B8C9-1B83016BE6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DAF5D6C-83E4-4DD5-9F8B-1F218B0BAAA1}" type="slidenum">
              <a:rPr lang="sr-Latn-CS" altLang="sr-Latn-R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58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>
            <a:extLst>
              <a:ext uri="{FF2B5EF4-FFF2-40B4-BE49-F238E27FC236}">
                <a16:creationId xmlns:a16="http://schemas.microsoft.com/office/drawing/2014/main" id="{F0242795-7470-42D6-855A-9FB89A09D15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0835" name="Notes Placeholder 2">
            <a:extLst>
              <a:ext uri="{FF2B5EF4-FFF2-40B4-BE49-F238E27FC236}">
                <a16:creationId xmlns:a16="http://schemas.microsoft.com/office/drawing/2014/main" id="{6EE07871-7C35-4317-8F22-BE702A2B51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r-Latn-CS" altLang="sr-Latn-RS">
              <a:latin typeface="Arial" panose="020B0604020202020204" pitchFamily="34" charset="0"/>
            </a:endParaRPr>
          </a:p>
        </p:txBody>
      </p:sp>
      <p:sp>
        <p:nvSpPr>
          <p:cNvPr id="120836" name="Slide Number Placeholder 3">
            <a:extLst>
              <a:ext uri="{FF2B5EF4-FFF2-40B4-BE49-F238E27FC236}">
                <a16:creationId xmlns:a16="http://schemas.microsoft.com/office/drawing/2014/main" id="{F4100B0E-5A73-45B1-AE1F-CD74F9C421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DC8DA5-8282-403E-B6D3-003726D51909}" type="slidenum">
              <a:rPr lang="en-US" altLang="sr-Latn-RS"/>
              <a:pPr/>
              <a:t>59</a:t>
            </a:fld>
            <a:endParaRPr lang="en-US" altLang="sr-Latn-R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>
            <a:extLst>
              <a:ext uri="{FF2B5EF4-FFF2-40B4-BE49-F238E27FC236}">
                <a16:creationId xmlns:a16="http://schemas.microsoft.com/office/drawing/2014/main" id="{B896E3FF-CE01-41C7-A185-9446BAF0125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6195" name="Notes Placeholder 2">
            <a:extLst>
              <a:ext uri="{FF2B5EF4-FFF2-40B4-BE49-F238E27FC236}">
                <a16:creationId xmlns:a16="http://schemas.microsoft.com/office/drawing/2014/main" id="{B11C2BB2-3494-4B9C-AE38-F022841CAAD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CS" altLang="sr-Latn-RS"/>
          </a:p>
        </p:txBody>
      </p:sp>
      <p:sp>
        <p:nvSpPr>
          <p:cNvPr id="136196" name="Slide Number Placeholder 3">
            <a:extLst>
              <a:ext uri="{FF2B5EF4-FFF2-40B4-BE49-F238E27FC236}">
                <a16:creationId xmlns:a16="http://schemas.microsoft.com/office/drawing/2014/main" id="{15AA859E-200D-4A9D-B8C9-1B83016BE6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DAF5D6C-83E4-4DD5-9F8B-1F218B0BAAA1}" type="slidenum">
              <a:rPr lang="sr-Latn-CS" altLang="sr-Latn-R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698269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>
            <a:extLst>
              <a:ext uri="{FF2B5EF4-FFF2-40B4-BE49-F238E27FC236}">
                <a16:creationId xmlns:a16="http://schemas.microsoft.com/office/drawing/2014/main" id="{F7542DCA-6350-41D1-BE3C-3D7DA95FC1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2DC4524-80C9-4FC8-9148-1CFD54F8BF80}" type="slidenum">
              <a:rPr lang="en-US" altLang="sr-Latn-RS"/>
              <a:pPr/>
              <a:t>60</a:t>
            </a:fld>
            <a:endParaRPr lang="en-US" altLang="sr-Latn-RS"/>
          </a:p>
        </p:txBody>
      </p:sp>
      <p:sp>
        <p:nvSpPr>
          <p:cNvPr id="121859" name="Slide Image Placeholder 1">
            <a:extLst>
              <a:ext uri="{FF2B5EF4-FFF2-40B4-BE49-F238E27FC236}">
                <a16:creationId xmlns:a16="http://schemas.microsoft.com/office/drawing/2014/main" id="{F02D2B9E-0134-447F-A739-E79A5579BAB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1860" name="Notes Placeholder 2">
            <a:extLst>
              <a:ext uri="{FF2B5EF4-FFF2-40B4-BE49-F238E27FC236}">
                <a16:creationId xmlns:a16="http://schemas.microsoft.com/office/drawing/2014/main" id="{F3A80136-E1CE-4531-8EAC-092915EFEC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r-Latn-CS" altLang="sr-Latn-RS">
              <a:latin typeface="Arial" panose="020B0604020202020204" pitchFamily="34" charset="0"/>
            </a:endParaRPr>
          </a:p>
        </p:txBody>
      </p:sp>
      <p:sp>
        <p:nvSpPr>
          <p:cNvPr id="121861" name="Slide Number Placeholder 3">
            <a:extLst>
              <a:ext uri="{FF2B5EF4-FFF2-40B4-BE49-F238E27FC236}">
                <a16:creationId xmlns:a16="http://schemas.microsoft.com/office/drawing/2014/main" id="{2B11D35A-BC51-48BC-BC93-091DABC82B10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E5ACA480-3EF9-4C44-86FE-2C8CEE4B9BB2}" type="slidenum">
              <a:rPr lang="sl-SI" altLang="sr-Latn-RS" sz="1200"/>
              <a:pPr algn="r" eaLnBrk="1" hangingPunct="1"/>
              <a:t>60</a:t>
            </a:fld>
            <a:endParaRPr lang="sl-SI" altLang="sr-Latn-RS" sz="120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>
            <a:extLst>
              <a:ext uri="{FF2B5EF4-FFF2-40B4-BE49-F238E27FC236}">
                <a16:creationId xmlns:a16="http://schemas.microsoft.com/office/drawing/2014/main" id="{B5AC1364-9884-44C2-9CCA-92E64D12FFC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>
            <a:extLst>
              <a:ext uri="{FF2B5EF4-FFF2-40B4-BE49-F238E27FC236}">
                <a16:creationId xmlns:a16="http://schemas.microsoft.com/office/drawing/2014/main" id="{F6DC9CE6-6A1A-474F-8571-2B232566011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CS" altLang="sr-Latn-RS"/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28F76284-EC66-4E16-B872-7E78DC6938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873CF3-2C65-4AB9-B38E-7803BE6A00B2}" type="slidenum">
              <a:rPr lang="sr-Latn-CS" altLang="sr-Latn-R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61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866059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4ABEBB06-8135-4E1E-81AD-92134754DE8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625A2EEC-A49C-43F7-9F7C-623D9822AB7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dirty="0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A6E639F9-1EBE-4B3A-89B3-B9A3A5CDB5E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4D0AA5F-2E10-48AD-A0E7-42C150293C31}" type="slidenum">
              <a:rPr lang="sr-Latn-CS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62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8AB48B4C-8AFF-4DB1-8C7F-FDC581C956D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921CD3E7-1B1C-4C4B-B465-02930D95A1D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/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AA5C6A90-6DC0-4B68-B5AB-697CAB12B5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42545AC-E7EC-42E7-B6E3-C2CC5DDFEB13}" type="slidenum">
              <a:rPr lang="sr-Latn-CS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63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AA88C7FC-F4CE-4B12-AA31-2825E7596B7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56415438-7850-4702-AC2E-EC48B2BE379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/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7B58A0A7-4B40-4A72-B8FE-B8DAAF302F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F91F1FE-A829-4F7D-A699-76544B277256}" type="slidenum">
              <a:rPr lang="sr-Latn-CS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64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>
            <a:extLst>
              <a:ext uri="{FF2B5EF4-FFF2-40B4-BE49-F238E27FC236}">
                <a16:creationId xmlns:a16="http://schemas.microsoft.com/office/drawing/2014/main" id="{E5E613EE-0441-417A-9D41-A6F9A519AB7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>
            <a:extLst>
              <a:ext uri="{FF2B5EF4-FFF2-40B4-BE49-F238E27FC236}">
                <a16:creationId xmlns:a16="http://schemas.microsoft.com/office/drawing/2014/main" id="{4BA95D94-EF11-4E91-BB0A-900C4243205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/>
          </a:p>
        </p:txBody>
      </p:sp>
      <p:sp>
        <p:nvSpPr>
          <p:cNvPr id="36868" name="Slide Number Placeholder 3">
            <a:extLst>
              <a:ext uri="{FF2B5EF4-FFF2-40B4-BE49-F238E27FC236}">
                <a16:creationId xmlns:a16="http://schemas.microsoft.com/office/drawing/2014/main" id="{5D0AC031-F6CE-4084-AB0C-D4E597555B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9537B5-753C-460B-9330-599AD6373B43}" type="slidenum">
              <a:rPr lang="sr-Latn-CS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65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>
            <a:extLst>
              <a:ext uri="{FF2B5EF4-FFF2-40B4-BE49-F238E27FC236}">
                <a16:creationId xmlns:a16="http://schemas.microsoft.com/office/drawing/2014/main" id="{41A0590D-7227-4ADA-8030-E6FAE50616E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>
            <a:extLst>
              <a:ext uri="{FF2B5EF4-FFF2-40B4-BE49-F238E27FC236}">
                <a16:creationId xmlns:a16="http://schemas.microsoft.com/office/drawing/2014/main" id="{A44C053C-79CF-4FA2-85AB-C26185BE6C9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/>
          </a:p>
        </p:txBody>
      </p:sp>
      <p:sp>
        <p:nvSpPr>
          <p:cNvPr id="38916" name="Slide Number Placeholder 3">
            <a:extLst>
              <a:ext uri="{FF2B5EF4-FFF2-40B4-BE49-F238E27FC236}">
                <a16:creationId xmlns:a16="http://schemas.microsoft.com/office/drawing/2014/main" id="{C2913E8E-357A-47C2-8E73-B7B11840F2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EA988BA-B841-4863-A4B1-ADF42F17B452}" type="slidenum">
              <a:rPr lang="sr-Latn-CS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66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>
            <a:extLst>
              <a:ext uri="{FF2B5EF4-FFF2-40B4-BE49-F238E27FC236}">
                <a16:creationId xmlns:a16="http://schemas.microsoft.com/office/drawing/2014/main" id="{65FD1423-438C-4B9D-A7DE-170BB21E1FF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>
            <a:extLst>
              <a:ext uri="{FF2B5EF4-FFF2-40B4-BE49-F238E27FC236}">
                <a16:creationId xmlns:a16="http://schemas.microsoft.com/office/drawing/2014/main" id="{FDE4A30D-0EBC-4D1D-80F4-91302922102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/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3A071FD4-745A-46AA-AE9D-25EC5B7044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A97CE33-8215-4EE3-A008-9F3A14557ED3}" type="slidenum">
              <a:rPr lang="sr-Latn-CS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67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>
            <a:extLst>
              <a:ext uri="{FF2B5EF4-FFF2-40B4-BE49-F238E27FC236}">
                <a16:creationId xmlns:a16="http://schemas.microsoft.com/office/drawing/2014/main" id="{B4B67465-7391-4482-909C-8EC7E70F603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Notes Placeholder 2">
            <a:extLst>
              <a:ext uri="{FF2B5EF4-FFF2-40B4-BE49-F238E27FC236}">
                <a16:creationId xmlns:a16="http://schemas.microsoft.com/office/drawing/2014/main" id="{3A1989B9-5BA9-49EA-B3D8-13BBBABC727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/>
          </a:p>
        </p:txBody>
      </p:sp>
      <p:sp>
        <p:nvSpPr>
          <p:cNvPr id="69636" name="Slide Number Placeholder 3">
            <a:extLst>
              <a:ext uri="{FF2B5EF4-FFF2-40B4-BE49-F238E27FC236}">
                <a16:creationId xmlns:a16="http://schemas.microsoft.com/office/drawing/2014/main" id="{3F20634E-15BA-4875-ADCD-FA7CACA537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EC6F57E-8CB2-4CCB-B5BC-ADF3B0A075C5}" type="slidenum">
              <a:rPr lang="sr-Latn-CS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68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>
            <a:extLst>
              <a:ext uri="{FF2B5EF4-FFF2-40B4-BE49-F238E27FC236}">
                <a16:creationId xmlns:a16="http://schemas.microsoft.com/office/drawing/2014/main" id="{1AD5A0A4-D6C9-4D85-BE1B-0E722B3F754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Notes Placeholder 2">
            <a:extLst>
              <a:ext uri="{FF2B5EF4-FFF2-40B4-BE49-F238E27FC236}">
                <a16:creationId xmlns:a16="http://schemas.microsoft.com/office/drawing/2014/main" id="{8347A14E-5CF0-4F7E-8EA5-5DAC6932533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/>
          </a:p>
        </p:txBody>
      </p:sp>
      <p:sp>
        <p:nvSpPr>
          <p:cNvPr id="71684" name="Slide Number Placeholder 3">
            <a:extLst>
              <a:ext uri="{FF2B5EF4-FFF2-40B4-BE49-F238E27FC236}">
                <a16:creationId xmlns:a16="http://schemas.microsoft.com/office/drawing/2014/main" id="{F5107A7D-561C-41AE-B791-A28D4043B7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C0E3B19-528A-4B33-B3FC-31020973A99F}" type="slidenum">
              <a:rPr lang="sr-Latn-CS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69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D00AAA63-469A-4040-A5DD-A607A66F863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C58C8E17-81CC-437E-97B9-9B15EBD1934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r-Latn-CS" altLang="sr-Latn-RS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96D92D2D-77CE-460A-9C78-ADD2ED7BEF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7A2FBA-82B5-4E32-A23D-75E167882809}" type="slidenum">
              <a:rPr lang="sr-Latn-CS" altLang="sr-Latn-R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48908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>
            <a:extLst>
              <a:ext uri="{FF2B5EF4-FFF2-40B4-BE49-F238E27FC236}">
                <a16:creationId xmlns:a16="http://schemas.microsoft.com/office/drawing/2014/main" id="{D643C46A-9A30-44BD-91BB-4D361643E32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Notes Placeholder 2">
            <a:extLst>
              <a:ext uri="{FF2B5EF4-FFF2-40B4-BE49-F238E27FC236}">
                <a16:creationId xmlns:a16="http://schemas.microsoft.com/office/drawing/2014/main" id="{DEAC79C3-7436-4F24-BD66-0E8869EC3C3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/>
          </a:p>
        </p:txBody>
      </p:sp>
      <p:sp>
        <p:nvSpPr>
          <p:cNvPr id="73732" name="Slide Number Placeholder 3">
            <a:extLst>
              <a:ext uri="{FF2B5EF4-FFF2-40B4-BE49-F238E27FC236}">
                <a16:creationId xmlns:a16="http://schemas.microsoft.com/office/drawing/2014/main" id="{47B2E278-A594-48DE-B100-D6A1EE7832A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C74B3B-6A30-48C1-8AD0-A9FDBAA5818E}" type="slidenum">
              <a:rPr lang="sr-Latn-CS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70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>
            <a:extLst>
              <a:ext uri="{FF2B5EF4-FFF2-40B4-BE49-F238E27FC236}">
                <a16:creationId xmlns:a16="http://schemas.microsoft.com/office/drawing/2014/main" id="{4C9BACE2-692E-47CD-848C-145D442B987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Notes Placeholder 2">
            <a:extLst>
              <a:ext uri="{FF2B5EF4-FFF2-40B4-BE49-F238E27FC236}">
                <a16:creationId xmlns:a16="http://schemas.microsoft.com/office/drawing/2014/main" id="{84FF1608-E12D-448B-AEC9-4FD7E20C16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/>
          </a:p>
        </p:txBody>
      </p:sp>
      <p:sp>
        <p:nvSpPr>
          <p:cNvPr id="75780" name="Slide Number Placeholder 3">
            <a:extLst>
              <a:ext uri="{FF2B5EF4-FFF2-40B4-BE49-F238E27FC236}">
                <a16:creationId xmlns:a16="http://schemas.microsoft.com/office/drawing/2014/main" id="{D276E268-86CC-4C28-BCF8-4B2B1B751EA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B4E6C3A-442B-403A-8DE5-3AF0625899E4}" type="slidenum">
              <a:rPr lang="sr-Latn-CS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71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>
            <a:extLst>
              <a:ext uri="{FF2B5EF4-FFF2-40B4-BE49-F238E27FC236}">
                <a16:creationId xmlns:a16="http://schemas.microsoft.com/office/drawing/2014/main" id="{5BA32167-84E2-40D3-B9EB-07CA2A68D3F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Notes Placeholder 2">
            <a:extLst>
              <a:ext uri="{FF2B5EF4-FFF2-40B4-BE49-F238E27FC236}">
                <a16:creationId xmlns:a16="http://schemas.microsoft.com/office/drawing/2014/main" id="{C24E1A6A-3499-4870-9A72-BFA22523210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RS" altLang="sr-Latn-RS" dirty="0"/>
          </a:p>
        </p:txBody>
      </p:sp>
      <p:sp>
        <p:nvSpPr>
          <p:cNvPr id="77828" name="Slide Number Placeholder 3">
            <a:extLst>
              <a:ext uri="{FF2B5EF4-FFF2-40B4-BE49-F238E27FC236}">
                <a16:creationId xmlns:a16="http://schemas.microsoft.com/office/drawing/2014/main" id="{970E33AF-59E2-45B7-AAB2-BE64CB3D7D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D587BC4-A89A-4BBC-B8D8-A6F0AECCE1E6}" type="slidenum">
              <a:rPr lang="sr-Latn-CS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72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>
            <a:extLst>
              <a:ext uri="{FF2B5EF4-FFF2-40B4-BE49-F238E27FC236}">
                <a16:creationId xmlns:a16="http://schemas.microsoft.com/office/drawing/2014/main" id="{EB0609E6-84D4-4DB2-8BE3-E35CCFBE29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Notes Placeholder 2">
            <a:extLst>
              <a:ext uri="{FF2B5EF4-FFF2-40B4-BE49-F238E27FC236}">
                <a16:creationId xmlns:a16="http://schemas.microsoft.com/office/drawing/2014/main" id="{D1DB5656-0C6B-4E90-83FC-976D0428208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sr-Latn-CS" altLang="sr-Latn-RS">
              <a:latin typeface="Arial" panose="020B0604020202020204" pitchFamily="34" charset="0"/>
            </a:endParaRPr>
          </a:p>
        </p:txBody>
      </p:sp>
      <p:sp>
        <p:nvSpPr>
          <p:cNvPr id="77828" name="Slide Number Placeholder 3">
            <a:extLst>
              <a:ext uri="{FF2B5EF4-FFF2-40B4-BE49-F238E27FC236}">
                <a16:creationId xmlns:a16="http://schemas.microsoft.com/office/drawing/2014/main" id="{7CBD7963-1908-4B89-B92D-27D9A43B8EA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4F20F2F-304E-464E-AB47-2B17E4C51A0E}" type="slidenum">
              <a:rPr lang="en-US" altLang="sr-Latn-R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75</a:t>
            </a:fld>
            <a:endParaRPr lang="en-US" altLang="sr-Latn-R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Slide Image Placeholder 1">
            <a:extLst>
              <a:ext uri="{FF2B5EF4-FFF2-40B4-BE49-F238E27FC236}">
                <a16:creationId xmlns:a16="http://schemas.microsoft.com/office/drawing/2014/main" id="{AFAAD882-3FA4-4065-B8A1-75E196A3B84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9203" name="Notes Placeholder 2">
            <a:extLst>
              <a:ext uri="{FF2B5EF4-FFF2-40B4-BE49-F238E27FC236}">
                <a16:creationId xmlns:a16="http://schemas.microsoft.com/office/drawing/2014/main" id="{D9C3FDE8-AE08-4C7D-94C4-CC2A0B2B023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CS" altLang="sr-Latn-RS"/>
          </a:p>
        </p:txBody>
      </p:sp>
      <p:sp>
        <p:nvSpPr>
          <p:cNvPr id="179204" name="Slide Number Placeholder 3">
            <a:extLst>
              <a:ext uri="{FF2B5EF4-FFF2-40B4-BE49-F238E27FC236}">
                <a16:creationId xmlns:a16="http://schemas.microsoft.com/office/drawing/2014/main" id="{C9959774-E1FF-4359-BFB4-D0F0361FD0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FF0BB5-42BA-41B8-B7BB-4087174CC5ED}" type="slidenum">
              <a:rPr lang="sr-Latn-CS" altLang="sr-Latn-R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76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3217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D00AAA63-469A-4040-A5DD-A607A66F863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C58C8E17-81CC-437E-97B9-9B15EBD1934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r-Latn-CS" altLang="sr-Latn-RS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96D92D2D-77CE-460A-9C78-ADD2ED7BEF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7A2FBA-82B5-4E32-A23D-75E167882809}" type="slidenum">
              <a:rPr lang="sr-Latn-CS" altLang="sr-Latn-R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0458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D00AAA63-469A-4040-A5DD-A607A66F863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C58C8E17-81CC-437E-97B9-9B15EBD1934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r-Latn-CS" altLang="sr-Latn-RS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96D92D2D-77CE-460A-9C78-ADD2ED7BEF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7A2FBA-82B5-4E32-A23D-75E167882809}" type="slidenum">
              <a:rPr lang="sr-Latn-CS" altLang="sr-Latn-R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8973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D00AAA63-469A-4040-A5DD-A607A66F863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C58C8E17-81CC-437E-97B9-9B15EBD1934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r-Latn-CS" altLang="sr-Latn-RS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96D92D2D-77CE-460A-9C78-ADD2ED7BEF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7A2FBA-82B5-4E32-A23D-75E167882809}" type="slidenum">
              <a:rPr lang="sr-Latn-CS" altLang="sr-Latn-R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sr-Latn-CS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812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DE070-C44A-4957-A06F-3A558CE027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B92BD4-F98C-4383-993E-7A25DDF4AC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8800C-CA75-41F1-8554-A4BC9D3AB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EA02-5060-47B6-AA06-D52203DBCBD6}" type="datetimeFigureOut">
              <a:rPr lang="sr-Latn-RS" smtClean="0"/>
              <a:t>8.4.2019.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E9647A-1656-4467-A53A-3E1628117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5268D-47CF-4CC9-9F19-24D1AAAAD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5727-D467-4639-8A11-1EF0297E8B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852278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4EEDE-3399-470D-B08B-BEC438543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5C2C2B-736A-4A45-8EBE-6F62D6C829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EA862-BB89-4CD1-B8A3-74718B6B9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EA02-5060-47B6-AA06-D52203DBCBD6}" type="datetimeFigureOut">
              <a:rPr lang="sr-Latn-RS" smtClean="0"/>
              <a:t>8.4.2019.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91ED-E796-4931-AC0F-35FEE51A7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429A6-C5FC-4B78-856D-1B415612A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5727-D467-4639-8A11-1EF0297E8B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65826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1DF3BF-0C09-45CF-AFC2-D4A35539DE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148DB8-D2C2-4004-852D-52DBE7CA1C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8874F4-E43C-45A6-9F32-40C79DD92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EA02-5060-47B6-AA06-D52203DBCBD6}" type="datetimeFigureOut">
              <a:rPr lang="sr-Latn-RS" smtClean="0"/>
              <a:t>8.4.2019.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F74A2A-31E5-4472-AAA6-AA47B59D5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69B82B-A3E6-4D0D-8076-A342DD922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5727-D467-4639-8A11-1EF0297E8B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925881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304FF-AF74-407B-951D-08EE50207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F3BA77-5605-4254-B88E-49390B802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29944F-55D9-45F5-A7AD-42B60357D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EA02-5060-47B6-AA06-D52203DBCBD6}" type="datetimeFigureOut">
              <a:rPr lang="sr-Latn-RS" smtClean="0"/>
              <a:t>8.4.2019.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E8857-B3BE-44D6-9287-E0EDB9FE9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B0B55-5614-466C-AA77-BF8A82282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5727-D467-4639-8A11-1EF0297E8B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904702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332A0-AED6-4521-8DDA-D79A8A19E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53B8DB-885A-4420-B061-E089F851F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31DA6A-F53B-42B2-9032-18BEAB408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EA02-5060-47B6-AA06-D52203DBCBD6}" type="datetimeFigureOut">
              <a:rPr lang="sr-Latn-RS" smtClean="0"/>
              <a:t>8.4.2019.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E7D776-F770-4A22-891F-3039A8F71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7BAF13-C3A0-4B01-8F01-AD1650AF8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5727-D467-4639-8A11-1EF0297E8B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616762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F4360-2233-4272-8485-0A2A705F8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FB2FB-D551-4EC4-AAEB-06329B5F4E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1DDE40-B231-426F-83C4-09B155437B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A66FD5-3360-4941-B1B1-F72B51808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EA02-5060-47B6-AA06-D52203DBCBD6}" type="datetimeFigureOut">
              <a:rPr lang="sr-Latn-RS" smtClean="0"/>
              <a:t>8.4.2019.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A65C53-C454-43D2-9ACB-9E860355C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19A5EC-AFB4-474B-8EFB-21EFB7F7A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5727-D467-4639-8A11-1EF0297E8B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527165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0CAC9-2D89-4AD8-854A-B473C823E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714E72-1545-4E96-8221-C0B2A30C50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1009D9-379A-4B6B-BC71-B8E7210FDB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5340EB-12D5-4D3D-87E8-9E843E0D0E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F93FD9-4881-4636-9C97-76DF77C91F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5ED7EF-7728-49C8-B987-638E8CBF8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EA02-5060-47B6-AA06-D52203DBCBD6}" type="datetimeFigureOut">
              <a:rPr lang="sr-Latn-RS" smtClean="0"/>
              <a:t>8.4.2019.</a:t>
            </a:fld>
            <a:endParaRPr lang="sr-Latn-R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18F848-B416-4EEE-A370-5C5213FB7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F968D7-A18D-4CE1-BBCE-FD0CFB6F3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5727-D467-4639-8A11-1EF0297E8B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546963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14FAB-39ED-424A-87B6-D9EE5271C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C037E6-008A-4F6B-99C2-0217E2C0F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EA02-5060-47B6-AA06-D52203DBCBD6}" type="datetimeFigureOut">
              <a:rPr lang="sr-Latn-RS" smtClean="0"/>
              <a:t>8.4.2019.</a:t>
            </a:fld>
            <a:endParaRPr lang="sr-Latn-R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08E9FA-6B78-48A2-90AA-826A1943C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4B098F-C340-42B0-A026-7EED6D8CE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5727-D467-4639-8A11-1EF0297E8B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24906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7C03FC-5691-4275-B2B7-602463672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EA02-5060-47B6-AA06-D52203DBCBD6}" type="datetimeFigureOut">
              <a:rPr lang="sr-Latn-RS" smtClean="0"/>
              <a:t>8.4.2019.</a:t>
            </a:fld>
            <a:endParaRPr lang="sr-Latn-R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8D6CAB-CED6-4ED1-9EE4-23B3A06FB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C5AA7B-8FC8-42C9-815A-1177F65B1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5727-D467-4639-8A11-1EF0297E8B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919723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4FBB53-DB59-411D-A4AF-1D23D1BF4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653AC9-2996-4CCD-8D42-8799F3C7B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CE2204-3F1C-4F1B-A22D-4583BEC8EC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D9FDA7-50B8-478D-AD6D-E577DE5EC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EA02-5060-47B6-AA06-D52203DBCBD6}" type="datetimeFigureOut">
              <a:rPr lang="sr-Latn-RS" smtClean="0"/>
              <a:t>8.4.2019.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E78275-50CE-47E9-8AF1-F95B6738A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A0E920-6973-45F4-B058-66F31B611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5727-D467-4639-8A11-1EF0297E8B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051201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24E00-DD7B-43A8-BC14-CCBC82557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83A131-E231-40F9-8151-C4F5CE97B6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9401D9-7ECE-430C-B74F-E16535C32C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1515B7-B5E8-4DEE-A4B9-1A2434D52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EA02-5060-47B6-AA06-D52203DBCBD6}" type="datetimeFigureOut">
              <a:rPr lang="sr-Latn-RS" smtClean="0"/>
              <a:t>8.4.2019.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F775BB-3565-49DB-A870-7A7B7096E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CCAA3C-B487-440D-999A-AFC7D4D47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25727-D467-4639-8A11-1EF0297E8B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52716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0FE7C1-7B05-4C2A-8650-2E66DEFBB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626791-4294-4273-852B-20EBCBE107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414AF3-9BFF-4462-A307-24F1663C6B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2EA02-5060-47B6-AA06-D52203DBCBD6}" type="datetimeFigureOut">
              <a:rPr lang="sr-Latn-RS" smtClean="0"/>
              <a:t>8.4.2019.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B6547-C581-4FC7-8225-8433AD02BE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7FA009-2593-4516-88C1-8C942C0E28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25727-D467-4639-8A11-1EF0297E8BC8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8742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82C59227-5268-409B-96DF-64979DFD2CD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79650" y="620713"/>
            <a:ext cx="7772400" cy="1655762"/>
          </a:xfrm>
          <a:ln>
            <a:miter lim="800000"/>
            <a:headEnd/>
            <a:tailEnd/>
          </a:ln>
          <a:extLst/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CS" sz="5400" b="1" dirty="0">
                <a:solidFill>
                  <a:srgbClr val="00B050"/>
                </a:solidFill>
                <a:latin typeface="Maiandra GD" pitchFamily="34" charset="0"/>
              </a:rPr>
              <a:t>ATLETSKI SAVEZ SRBIJE </a:t>
            </a:r>
            <a:br>
              <a:rPr lang="sr-Latn-CS" sz="4000" dirty="0">
                <a:solidFill>
                  <a:srgbClr val="FF0000"/>
                </a:solidFill>
                <a:latin typeface="Maiandra GD" pitchFamily="34" charset="0"/>
              </a:rPr>
            </a:br>
            <a:r>
              <a:rPr lang="sr-Latn-CS" sz="4400" dirty="0">
                <a:solidFill>
                  <a:srgbClr val="FF0000"/>
                </a:solidFill>
                <a:latin typeface="Maiandra GD" pitchFamily="34" charset="0"/>
              </a:rPr>
              <a:t>STRUČNI SAVET</a:t>
            </a:r>
            <a:endParaRPr lang="en-US" sz="3600" dirty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84203093-A36A-49CD-BE54-609FF96D83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0" y="3068638"/>
            <a:ext cx="6400800" cy="2570162"/>
          </a:xfrm>
        </p:spPr>
        <p:txBody>
          <a:bodyPr/>
          <a:lstStyle/>
          <a:p>
            <a:pPr marR="0"/>
            <a:endParaRPr lang="sr-Latn-CS" altLang="sr-Latn-RS"/>
          </a:p>
          <a:p>
            <a:pPr marR="0"/>
            <a:endParaRPr lang="en-US" altLang="sr-Latn-RS" sz="4000">
              <a:solidFill>
                <a:schemeClr val="hlink"/>
              </a:solidFill>
            </a:endParaRPr>
          </a:p>
        </p:txBody>
      </p:sp>
      <p:sp>
        <p:nvSpPr>
          <p:cNvPr id="96260" name="Rectangle 4">
            <a:extLst>
              <a:ext uri="{FF2B5EF4-FFF2-40B4-BE49-F238E27FC236}">
                <a16:creationId xmlns:a16="http://schemas.microsoft.com/office/drawing/2014/main" id="{6A44C971-0EA7-4D5B-96B2-F759F7061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2565400"/>
            <a:ext cx="7953375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sr-Latn-CS" sz="6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iandra GD" pitchFamily="34" charset="0"/>
              </a:rPr>
              <a:t>Seminar za trenere: </a:t>
            </a:r>
            <a:r>
              <a:rPr lang="sr-Latn-CS" sz="5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iandra GD" pitchFamily="34" charset="0"/>
              </a:rPr>
              <a:t>PERIODIZACIJA TRENINGA ATLETIČARA</a:t>
            </a:r>
            <a:endParaRPr lang="sr-Latn-CS" sz="4400" b="1" dirty="0">
              <a:solidFill>
                <a:srgbClr val="00B05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aiandra GD" pitchFamily="34" charset="0"/>
            </a:endParaRPr>
          </a:p>
          <a:p>
            <a:pPr algn="ctr" eaLnBrk="1" hangingPunct="1">
              <a:defRPr/>
            </a:pPr>
            <a:endParaRPr lang="sr-Latn-CS" sz="3600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defRPr/>
            </a:pPr>
            <a:r>
              <a:rPr lang="sr-Latn-C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iandra GD" pitchFamily="34" charset="0"/>
              </a:rPr>
              <a:t>BEOGRAD, 2019.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aiandra G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41068-04AC-4D23-A984-55BDFE4C0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9076" y="1716258"/>
            <a:ext cx="7033848" cy="3334043"/>
          </a:xfrm>
        </p:spPr>
        <p:txBody>
          <a:bodyPr>
            <a:normAutofit/>
          </a:bodyPr>
          <a:lstStyle/>
          <a:p>
            <a:pPr algn="ctr"/>
            <a:r>
              <a:rPr lang="sr-Latn-RS" b="1" dirty="0">
                <a:solidFill>
                  <a:srgbClr val="C00000"/>
                </a:solidFill>
                <a:latin typeface="Maiandra GD" panose="020E0502030308020204" pitchFamily="34" charset="0"/>
              </a:rPr>
              <a:t>FIZIOLOŠKE ZAKONITOSTI KOJE BITNO UTIČU NA PERIODZACIJU TRENINGA</a:t>
            </a:r>
          </a:p>
        </p:txBody>
      </p:sp>
    </p:spTree>
    <p:extLst>
      <p:ext uri="{BB962C8B-B14F-4D97-AF65-F5344CB8AC3E}">
        <p14:creationId xmlns:p14="http://schemas.microsoft.com/office/powerpoint/2010/main" val="1332568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>
            <a:extLst>
              <a:ext uri="{FF2B5EF4-FFF2-40B4-BE49-F238E27FC236}">
                <a16:creationId xmlns:a16="http://schemas.microsoft.com/office/drawing/2014/main" id="{96829928-6635-438D-AF79-98DB0B0FA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242654"/>
            <a:ext cx="6639339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buClrTx/>
              <a:buSzTx/>
              <a:buFontTx/>
              <a:buNone/>
            </a:pPr>
            <a:r>
              <a:rPr lang="sr-Latn-CS" altLang="sr-Latn-RS" sz="6000" b="1" dirty="0">
                <a:solidFill>
                  <a:srgbClr val="FF0000"/>
                </a:solidFill>
                <a:latin typeface="Maiandra GD" panose="020E0502030308020204" pitchFamily="34" charset="0"/>
              </a:rPr>
              <a:t>TRENING, ZAMOR, OPORAVAK </a:t>
            </a:r>
            <a:endParaRPr lang="sr-Latn-CS" altLang="sr-Latn-RS" sz="6000" b="1" dirty="0">
              <a:solidFill>
                <a:srgbClr val="002060"/>
              </a:solidFill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415172"/>
      </p:ext>
    </p:extLst>
  </p:cSld>
  <p:clrMapOvr>
    <a:masterClrMapping/>
  </p:clrMapOvr>
  <p:transition spd="med">
    <p:cover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F186829B-6C44-4080-BC4B-ED0B631218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63750" y="731838"/>
            <a:ext cx="8229600" cy="825500"/>
          </a:xfrm>
        </p:spPr>
        <p:txBody>
          <a:bodyPr/>
          <a:lstStyle/>
          <a:p>
            <a:pPr algn="ctr" eaLnBrk="1" hangingPunct="1"/>
            <a:r>
              <a:rPr lang="sl-SI" altLang="sr-Latn-RS" b="1">
                <a:solidFill>
                  <a:srgbClr val="C00000"/>
                </a:solidFill>
                <a:latin typeface="Maiandra GD" panose="020E0502030308020204" pitchFamily="34" charset="0"/>
              </a:rPr>
              <a:t>OSNOVNI BIORITAM</a:t>
            </a:r>
            <a:endParaRPr lang="en-US" altLang="sr-Latn-RS">
              <a:solidFill>
                <a:srgbClr val="C00000"/>
              </a:solidFill>
              <a:latin typeface="Maiandra GD" panose="020E0502030308020204" pitchFamily="34" charset="0"/>
            </a:endParaRP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EFC9289D-628C-4912-9629-1D3789AA12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74825" y="1773238"/>
            <a:ext cx="8435975" cy="4352925"/>
          </a:xfr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sl-SI" sz="3600" dirty="0">
                <a:solidFill>
                  <a:srgbClr val="C00000"/>
                </a:solidFill>
                <a:latin typeface="Maiandra GD" pitchFamily="34" charset="0"/>
              </a:rPr>
              <a:t>aktivnost - </a:t>
            </a:r>
            <a:r>
              <a:rPr lang="sl-SI" sz="3600" dirty="0">
                <a:solidFill>
                  <a:srgbClr val="7030A0"/>
                </a:solidFill>
                <a:latin typeface="Maiandra GD" pitchFamily="34" charset="0"/>
              </a:rPr>
              <a:t>odmor,</a:t>
            </a:r>
            <a:r>
              <a:rPr lang="sl-SI" sz="3600" dirty="0">
                <a:solidFill>
                  <a:srgbClr val="C00000"/>
                </a:solidFill>
                <a:latin typeface="Maiandra GD" pitchFamily="34" charset="0"/>
              </a:rPr>
              <a:t> </a:t>
            </a:r>
          </a:p>
          <a:p>
            <a:pPr algn="ctr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sl-SI" sz="3600" dirty="0">
                <a:solidFill>
                  <a:srgbClr val="C00000"/>
                </a:solidFill>
                <a:latin typeface="Maiandra GD" pitchFamily="34" charset="0"/>
              </a:rPr>
              <a:t> naprezanje - </a:t>
            </a:r>
            <a:r>
              <a:rPr lang="sl-SI" sz="3600" dirty="0">
                <a:solidFill>
                  <a:srgbClr val="7030A0"/>
                </a:solidFill>
                <a:latin typeface="Maiandra GD" pitchFamily="34" charset="0"/>
              </a:rPr>
              <a:t>opuštanje</a:t>
            </a:r>
          </a:p>
          <a:p>
            <a:pPr algn="ctr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sl-SI" sz="3600" dirty="0">
                <a:solidFill>
                  <a:srgbClr val="C00000"/>
                </a:solidFill>
                <a:latin typeface="Maiandra GD" pitchFamily="34" charset="0"/>
              </a:rPr>
              <a:t> ekscitacija - </a:t>
            </a:r>
            <a:r>
              <a:rPr lang="sl-SI" sz="3600" dirty="0">
                <a:solidFill>
                  <a:srgbClr val="7030A0"/>
                </a:solidFill>
                <a:latin typeface="Maiandra GD" pitchFamily="34" charset="0"/>
              </a:rPr>
              <a:t>inhibicija</a:t>
            </a:r>
          </a:p>
          <a:p>
            <a:pPr algn="ctr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sl-SI" sz="3600" dirty="0">
                <a:solidFill>
                  <a:srgbClr val="C00000"/>
                </a:solidFill>
                <a:latin typeface="Maiandra GD" pitchFamily="34" charset="0"/>
              </a:rPr>
              <a:t> kontrakcija - </a:t>
            </a:r>
            <a:r>
              <a:rPr lang="sl-SI" sz="3600" dirty="0">
                <a:solidFill>
                  <a:srgbClr val="7030A0"/>
                </a:solidFill>
                <a:latin typeface="Maiandra GD" pitchFamily="34" charset="0"/>
              </a:rPr>
              <a:t>labavljenje</a:t>
            </a:r>
          </a:p>
          <a:p>
            <a:pPr algn="ctr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sl-SI" sz="3600" dirty="0">
                <a:solidFill>
                  <a:srgbClr val="C00000"/>
                </a:solidFill>
                <a:latin typeface="Maiandra GD" pitchFamily="34" charset="0"/>
              </a:rPr>
              <a:t>sistola -</a:t>
            </a:r>
            <a:r>
              <a:rPr lang="sl-SI" sz="3600" dirty="0">
                <a:solidFill>
                  <a:srgbClr val="7030A0"/>
                </a:solidFill>
                <a:latin typeface="Maiandra GD" pitchFamily="34" charset="0"/>
              </a:rPr>
              <a:t> dijastola</a:t>
            </a:r>
          </a:p>
          <a:p>
            <a:pPr algn="ctr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sl-SI" sz="3600" dirty="0">
                <a:solidFill>
                  <a:srgbClr val="C00000"/>
                </a:solidFill>
                <a:latin typeface="Maiandra GD" pitchFamily="34" charset="0"/>
              </a:rPr>
              <a:t>kalabolizam</a:t>
            </a:r>
            <a:r>
              <a:rPr lang="sl-SI" sz="3600" dirty="0">
                <a:solidFill>
                  <a:srgbClr val="7030A0"/>
                </a:solidFill>
                <a:latin typeface="Maiandra GD" pitchFamily="34" charset="0"/>
              </a:rPr>
              <a:t> </a:t>
            </a:r>
            <a:r>
              <a:rPr lang="sl-SI" sz="3600" dirty="0">
                <a:solidFill>
                  <a:srgbClr val="C00000"/>
                </a:solidFill>
                <a:latin typeface="Maiandra GD" pitchFamily="34" charset="0"/>
              </a:rPr>
              <a:t>-</a:t>
            </a:r>
            <a:r>
              <a:rPr lang="sl-SI" sz="3600" dirty="0">
                <a:solidFill>
                  <a:srgbClr val="7030A0"/>
                </a:solidFill>
                <a:latin typeface="Maiandra GD" pitchFamily="34" charset="0"/>
              </a:rPr>
              <a:t> anabolizam</a:t>
            </a:r>
          </a:p>
          <a:p>
            <a:pPr algn="ctr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sl-SI" sz="3600" dirty="0">
                <a:solidFill>
                  <a:srgbClr val="C00000"/>
                </a:solidFill>
                <a:latin typeface="Maiandra GD" pitchFamily="34" charset="0"/>
              </a:rPr>
              <a:t>trening</a:t>
            </a:r>
            <a:r>
              <a:rPr lang="sl-SI" sz="3600" dirty="0">
                <a:solidFill>
                  <a:srgbClr val="7030A0"/>
                </a:solidFill>
                <a:latin typeface="Maiandra GD" pitchFamily="34" charset="0"/>
              </a:rPr>
              <a:t> </a:t>
            </a:r>
            <a:r>
              <a:rPr lang="sl-SI" sz="3600" dirty="0">
                <a:solidFill>
                  <a:srgbClr val="C00000"/>
                </a:solidFill>
                <a:latin typeface="Maiandra GD" pitchFamily="34" charset="0"/>
              </a:rPr>
              <a:t>-</a:t>
            </a:r>
            <a:r>
              <a:rPr lang="sl-SI" sz="3600" dirty="0">
                <a:solidFill>
                  <a:srgbClr val="7030A0"/>
                </a:solidFill>
                <a:latin typeface="Maiandra GD" pitchFamily="34" charset="0"/>
              </a:rPr>
              <a:t> oporavak</a:t>
            </a:r>
            <a:endParaRPr lang="en-US" sz="3600" dirty="0">
              <a:solidFill>
                <a:srgbClr val="7030A0"/>
              </a:solidFill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1883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000A8524-BF31-4C64-ACAC-B080D8944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4574" y="2133600"/>
            <a:ext cx="8004313" cy="339255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sr-Latn-CS" altLang="sr-Latn-RS" sz="4400" b="1" dirty="0">
                <a:solidFill>
                  <a:srgbClr val="0070C0"/>
                </a:solidFill>
                <a:latin typeface="Maiandra GD" panose="020E0502030308020204" pitchFamily="34" charset="0"/>
              </a:rPr>
              <a:t> </a:t>
            </a:r>
            <a:r>
              <a:rPr lang="sr-Latn-CS" altLang="sr-Latn-RS" sz="5400" b="1" dirty="0">
                <a:solidFill>
                  <a:srgbClr val="FF0000"/>
                </a:solidFill>
                <a:latin typeface="Maiandra GD" panose="020E0502030308020204" pitchFamily="34" charset="0"/>
              </a:rPr>
              <a:t>odnos opterećenja i oporavka je </a:t>
            </a:r>
          </a:p>
          <a:p>
            <a:pPr algn="ctr">
              <a:buNone/>
            </a:pPr>
            <a:r>
              <a:rPr lang="sr-Latn-CS" altLang="sr-Latn-RS" sz="5400" b="1" dirty="0">
                <a:solidFill>
                  <a:srgbClr val="FF0000"/>
                </a:solidFill>
                <a:latin typeface="Maiandra GD" panose="020E0502030308020204" pitchFamily="34" charset="0"/>
              </a:rPr>
              <a:t>fiziološka suština sportskog treninga</a:t>
            </a:r>
            <a:endParaRPr lang="sr-Latn-CS" altLang="sr-Latn-RS" sz="4400" b="1" dirty="0">
              <a:solidFill>
                <a:srgbClr val="FF0000"/>
              </a:solidFill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076319"/>
      </p:ext>
    </p:extLst>
  </p:cSld>
  <p:clrMapOvr>
    <a:masterClrMapping/>
  </p:clrMapOvr>
  <p:transition spd="med">
    <p:cover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41068-04AC-4D23-A984-55BDFE4C0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5035"/>
          </a:xfrm>
        </p:spPr>
        <p:txBody>
          <a:bodyPr>
            <a:noAutofit/>
          </a:bodyPr>
          <a:lstStyle/>
          <a:p>
            <a:pPr algn="ctr"/>
            <a:r>
              <a:rPr lang="sr-Latn-RS" sz="3200" dirty="0">
                <a:solidFill>
                  <a:srgbClr val="7030A0"/>
                </a:solidFill>
                <a:latin typeface="Maiandra GD" panose="020E0502030308020204" pitchFamily="34" charset="0"/>
              </a:rPr>
              <a:t>OPTIMALAN ODNOS OPTEREĆENJA I OPORAVKA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7CE6E05-DB5A-4312-BDB3-195CDE8E536B}"/>
              </a:ext>
            </a:extLst>
          </p:cNvPr>
          <p:cNvSpPr/>
          <p:nvPr/>
        </p:nvSpPr>
        <p:spPr>
          <a:xfrm>
            <a:off x="1069145" y="1392702"/>
            <a:ext cx="10058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Trenira se kontinuirano - smenjuju se intervali rada – opterećenja i odmora - oporavka</a:t>
            </a:r>
          </a:p>
          <a:p>
            <a:r>
              <a:rPr lang="sr-Latn-RS" sz="28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Intervali opterećenja = stimulacijski faza,</a:t>
            </a:r>
          </a:p>
          <a:p>
            <a:r>
              <a:rPr lang="sr-Latn-RS" sz="28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Intervali odmora – oporavka = regeneracijska faza</a:t>
            </a:r>
          </a:p>
          <a:p>
            <a:r>
              <a:rPr lang="sr-Latn-RS" sz="28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OPORAVAK </a:t>
            </a:r>
            <a:r>
              <a:rPr lang="sr-Latn-RS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= obnavljanje organizma u energetskom, funkcionalnom, nervno-mišićnom, mentalnom i emocionalnom smislu,</a:t>
            </a:r>
          </a:p>
          <a:p>
            <a:r>
              <a:rPr lang="sr-Latn-RS" sz="28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Faza oporavka </a:t>
            </a:r>
            <a:r>
              <a:rPr lang="sr-Latn-RS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uspostavi povišenu radnu sposobnost (</a:t>
            </a:r>
            <a:r>
              <a:rPr lang="sr-Latn-RS" sz="28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superkompenzacija</a:t>
            </a:r>
            <a:r>
              <a:rPr lang="sr-Latn-RS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ili nadkompenzacija) – kao izraz potpune spremenosti za naredni trening.</a:t>
            </a:r>
          </a:p>
        </p:txBody>
      </p:sp>
    </p:spTree>
    <p:extLst>
      <p:ext uri="{BB962C8B-B14F-4D97-AF65-F5344CB8AC3E}">
        <p14:creationId xmlns:p14="http://schemas.microsoft.com/office/powerpoint/2010/main" val="1224353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5350B549-0A2E-422F-9161-07B5EF4B461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919288" y="549275"/>
            <a:ext cx="8748712" cy="647700"/>
          </a:xfrm>
        </p:spPr>
        <p:txBody>
          <a:bodyPr anchorCtr="1"/>
          <a:lstStyle/>
          <a:p>
            <a:pPr algn="ctr" eaLnBrk="1" hangingPunct="1"/>
            <a:r>
              <a:rPr lang="sr-Latn-CS" altLang="sr-Latn-RS" sz="3200" b="1" dirty="0">
                <a:solidFill>
                  <a:srgbClr val="C00000"/>
                </a:solidFill>
                <a:latin typeface="Maiandra GD" panose="020E0502030308020204" pitchFamily="34" charset="0"/>
              </a:rPr>
              <a:t>HETEROHRNOST PROCESA OPORAVKA</a:t>
            </a:r>
            <a:endParaRPr lang="en-US" altLang="sr-Latn-RS" sz="3200" b="1" dirty="0">
              <a:solidFill>
                <a:srgbClr val="C00000"/>
              </a:solidFill>
              <a:latin typeface="Maiandra GD" panose="020E0502030308020204" pitchFamily="34" charset="0"/>
            </a:endParaRPr>
          </a:p>
        </p:txBody>
      </p:sp>
      <p:sp>
        <p:nvSpPr>
          <p:cNvPr id="143363" name="Rectangle 3">
            <a:extLst>
              <a:ext uri="{FF2B5EF4-FFF2-40B4-BE49-F238E27FC236}">
                <a16:creationId xmlns:a16="http://schemas.microsoft.com/office/drawing/2014/main" id="{828655F6-96C1-4859-A39D-C5E1F476066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603717" y="1773238"/>
            <a:ext cx="8748712" cy="4132262"/>
          </a:xfrm>
        </p:spPr>
        <p:txBody>
          <a:bodyPr>
            <a:noAutofit/>
          </a:bodyPr>
          <a:lstStyle/>
          <a:p>
            <a:pPr indent="-468000" eaLnBrk="1" hangingPunct="1">
              <a:lnSpc>
                <a:spcPct val="80000"/>
              </a:lnSpc>
              <a:buClr>
                <a:srgbClr val="7030A0"/>
              </a:buClr>
              <a:buSzPct val="105000"/>
              <a:buFont typeface="Wingdings" panose="05000000000000000000" pitchFamily="2" charset="2"/>
              <a:buChar char="§"/>
            </a:pPr>
            <a:r>
              <a:rPr lang="sr-Latn-CS" altLang="sr-Latn-RS" sz="3200" dirty="0">
                <a:solidFill>
                  <a:srgbClr val="C00000"/>
                </a:solidFill>
                <a:latin typeface="Maiandra GD" panose="020E0502030308020204" pitchFamily="34" charset="0"/>
              </a:rPr>
              <a:t>procesi zamora i oporavka u različitim organima odvijaju se </a:t>
            </a:r>
            <a:r>
              <a:rPr lang="sr-Latn-CS" altLang="sr-Latn-RS" sz="3200" b="1" dirty="0">
                <a:solidFill>
                  <a:srgbClr val="7030A0"/>
                </a:solidFill>
                <a:latin typeface="Maiandra GD" panose="020E0502030308020204" pitchFamily="34" charset="0"/>
              </a:rPr>
              <a:t>različitom brzinom</a:t>
            </a:r>
            <a:r>
              <a:rPr lang="sr-Latn-CS" altLang="sr-Latn-RS" sz="3200" dirty="0">
                <a:solidFill>
                  <a:srgbClr val="C00000"/>
                </a:solidFill>
                <a:latin typeface="Maiandra GD" panose="020E0502030308020204" pitchFamily="34" charset="0"/>
              </a:rPr>
              <a:t>,</a:t>
            </a:r>
          </a:p>
          <a:p>
            <a:pPr indent="-468000" eaLnBrk="1" hangingPunct="1">
              <a:lnSpc>
                <a:spcPct val="80000"/>
              </a:lnSpc>
              <a:buClr>
                <a:srgbClr val="7030A0"/>
              </a:buClr>
              <a:buSzPct val="105000"/>
              <a:buFont typeface="Wingdings" panose="05000000000000000000" pitchFamily="2" charset="2"/>
              <a:buChar char="§"/>
            </a:pPr>
            <a:r>
              <a:rPr lang="sr-Latn-CS" altLang="sr-Latn-RS" sz="3200" dirty="0">
                <a:solidFill>
                  <a:srgbClr val="C00000"/>
                </a:solidFill>
                <a:latin typeface="Maiandra GD" panose="020E0502030308020204" pitchFamily="34" charset="0"/>
              </a:rPr>
              <a:t>obnavljanje pojedinih fizioloških funkcija odvija se </a:t>
            </a:r>
            <a:r>
              <a:rPr lang="sr-Latn-CS" altLang="sr-Latn-RS" sz="3200" b="1" dirty="0">
                <a:solidFill>
                  <a:srgbClr val="7030A0"/>
                </a:solidFill>
                <a:latin typeface="Maiandra GD" panose="020E0502030308020204" pitchFamily="34" charset="0"/>
              </a:rPr>
              <a:t>heterohrono</a:t>
            </a:r>
            <a:r>
              <a:rPr lang="sr-Latn-CS" altLang="sr-Latn-RS" sz="3200" dirty="0">
                <a:solidFill>
                  <a:srgbClr val="C00000"/>
                </a:solidFill>
                <a:latin typeface="Maiandra GD" panose="020E0502030308020204" pitchFamily="34" charset="0"/>
              </a:rPr>
              <a:t>,</a:t>
            </a:r>
          </a:p>
          <a:p>
            <a:pPr indent="-468000" eaLnBrk="1" hangingPunct="1">
              <a:lnSpc>
                <a:spcPct val="80000"/>
              </a:lnSpc>
              <a:buClr>
                <a:srgbClr val="7030A0"/>
              </a:buClr>
              <a:buSzPct val="105000"/>
              <a:buFont typeface="Wingdings" panose="05000000000000000000" pitchFamily="2" charset="2"/>
              <a:buChar char="§"/>
            </a:pPr>
            <a:r>
              <a:rPr lang="sr-Latn-CS" altLang="sr-Latn-RS" sz="3200" dirty="0">
                <a:solidFill>
                  <a:srgbClr val="C00000"/>
                </a:solidFill>
                <a:latin typeface="Maiandra GD" panose="020E0502030308020204" pitchFamily="34" charset="0"/>
              </a:rPr>
              <a:t>heterohrono se odvija i oporavak i </a:t>
            </a:r>
            <a:r>
              <a:rPr lang="sr-Latn-CS" altLang="sr-Latn-RS" sz="3200" b="1" dirty="0">
                <a:solidFill>
                  <a:srgbClr val="7030A0"/>
                </a:solidFill>
                <a:latin typeface="Maiandra GD" panose="020E0502030308020204" pitchFamily="34" charset="0"/>
              </a:rPr>
              <a:t>superkompenzacija</a:t>
            </a:r>
            <a:r>
              <a:rPr lang="sr-Latn-CS" altLang="sr-Latn-RS" sz="3200" dirty="0">
                <a:solidFill>
                  <a:srgbClr val="C00000"/>
                </a:solidFill>
                <a:latin typeface="Maiandra GD" panose="020E0502030308020204" pitchFamily="34" charset="0"/>
              </a:rPr>
              <a:t> različitih biohemijskih ingredienata u mišićima,</a:t>
            </a:r>
          </a:p>
          <a:p>
            <a:pPr indent="-468000" eaLnBrk="1" hangingPunct="1">
              <a:lnSpc>
                <a:spcPct val="80000"/>
              </a:lnSpc>
              <a:buClr>
                <a:srgbClr val="7030A0"/>
              </a:buClr>
              <a:buSzPct val="105000"/>
              <a:buFont typeface="Wingdings" panose="05000000000000000000" pitchFamily="2" charset="2"/>
              <a:buChar char="§"/>
            </a:pPr>
            <a:r>
              <a:rPr lang="sr-Latn-CS" altLang="sr-Latn-RS" sz="3200" dirty="0">
                <a:solidFill>
                  <a:srgbClr val="C00000"/>
                </a:solidFill>
                <a:latin typeface="Maiandra GD" panose="020E0502030308020204" pitchFamily="34" charset="0"/>
              </a:rPr>
              <a:t>zato i trajanje odmora – oporavka zavisi od konkretnih zadataka svakog treninga.</a:t>
            </a:r>
            <a:endParaRPr lang="en-US" altLang="sr-Latn-RS" sz="3200" dirty="0">
              <a:solidFill>
                <a:srgbClr val="C00000"/>
              </a:solidFill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30492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11FE7708-E5E8-45B9-ADE6-B7BE86706FFA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981200" y="476251"/>
            <a:ext cx="8229600" cy="792163"/>
          </a:xfrm>
        </p:spPr>
        <p:txBody>
          <a:bodyPr>
            <a:noAutofit/>
          </a:bodyPr>
          <a:lstStyle/>
          <a:p>
            <a:pPr algn="ctr" eaLnBrk="1" hangingPunct="1"/>
            <a:r>
              <a:rPr lang="sr-Latn-CS" altLang="sr-Latn-RS" sz="3200" b="1" dirty="0">
                <a:solidFill>
                  <a:srgbClr val="C00000"/>
                </a:solidFill>
                <a:latin typeface="Maiandra GD" panose="020E0502030308020204" pitchFamily="34" charset="0"/>
              </a:rPr>
              <a:t>Vreme obnavljanja biohemijskih procesa posle  naporne mišićne aktivnosti</a:t>
            </a:r>
            <a:endParaRPr lang="en-US" altLang="sr-Latn-RS" sz="3200" dirty="0">
              <a:solidFill>
                <a:srgbClr val="C00000"/>
              </a:solidFill>
              <a:latin typeface="Maiandra GD" panose="020E0502030308020204" pitchFamily="34" charset="0"/>
            </a:endParaRP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C55B1527-E871-4FBD-AFB0-6A9F27FDA388}"/>
              </a:ext>
            </a:extLst>
          </p:cNvPr>
          <p:cNvSpPr>
            <a:spLocks noGrp="1" noRot="1" noChangeArrowheads="1"/>
          </p:cNvSpPr>
          <p:nvPr>
            <p:ph idx="1"/>
          </p:nvPr>
        </p:nvSpPr>
        <p:spPr>
          <a:xfrm>
            <a:off x="1703389" y="1773238"/>
            <a:ext cx="9375428" cy="460851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sr-Latn-CS" sz="2400" b="1" dirty="0">
                <a:latin typeface="Maiandra GD" pitchFamily="34" charset="0"/>
              </a:rPr>
              <a:t>                 </a:t>
            </a:r>
            <a:r>
              <a:rPr lang="en-US" sz="2400" b="1" dirty="0">
                <a:latin typeface="Maiandra GD" pitchFamily="34" charset="0"/>
              </a:rPr>
              <a:t>PROCESI</a:t>
            </a:r>
            <a:r>
              <a:rPr lang="sr-Latn-CS" sz="2400" b="1" dirty="0">
                <a:solidFill>
                  <a:srgbClr val="FF0000"/>
                </a:solidFill>
                <a:latin typeface="Maiandra GD" pitchFamily="34" charset="0"/>
              </a:rPr>
              <a:t>                                   VREME OBNAVLJANJA</a:t>
            </a:r>
            <a:r>
              <a:rPr lang="sr-Latn-CS" sz="2400" dirty="0">
                <a:solidFill>
                  <a:srgbClr val="FF0000"/>
                </a:solidFill>
                <a:latin typeface="Maiandra GD" pitchFamily="34" charset="0"/>
              </a:rPr>
              <a:t>                                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300"/>
              </a:spcAft>
              <a:buClr>
                <a:srgbClr val="C00000"/>
              </a:buClr>
              <a:buSzPct val="130000"/>
              <a:buFont typeface="Wingdings" panose="05000000000000000000" pitchFamily="2" charset="2"/>
              <a:buChar char="§"/>
              <a:defRPr/>
            </a:pPr>
            <a:r>
              <a:rPr lang="pl-PL" sz="2400" dirty="0">
                <a:solidFill>
                  <a:srgbClr val="7030A0"/>
                </a:solidFill>
                <a:latin typeface="Maiandra GD" pitchFamily="34" charset="0"/>
              </a:rPr>
              <a:t>Obnavljanje rezervi kiseonika                               </a:t>
            </a:r>
            <a:r>
              <a:rPr lang="en-US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10-15</a:t>
            </a:r>
            <a:r>
              <a:rPr lang="sr-Latn-RS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sec.</a:t>
            </a:r>
            <a:endParaRPr lang="sr-Latn-CS" sz="2400" dirty="0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300"/>
              </a:spcAft>
              <a:buClr>
                <a:srgbClr val="C00000"/>
              </a:buClr>
              <a:buSzPct val="130000"/>
              <a:buFont typeface="Wingdings" panose="05000000000000000000" pitchFamily="2" charset="2"/>
              <a:buChar char="§"/>
              <a:defRPr/>
            </a:pPr>
            <a:r>
              <a:rPr lang="en-US" sz="2400" dirty="0" err="1">
                <a:solidFill>
                  <a:srgbClr val="7030A0"/>
                </a:solidFill>
                <a:latin typeface="Maiandra GD" pitchFamily="34" charset="0"/>
              </a:rPr>
              <a:t>Obnavljanje</a:t>
            </a:r>
            <a:r>
              <a:rPr lang="en-US" sz="2400" dirty="0">
                <a:solidFill>
                  <a:srgbClr val="7030A0"/>
                </a:solidFill>
                <a:latin typeface="Maiandra GD" pitchFamily="34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Maiandra GD" pitchFamily="34" charset="0"/>
              </a:rPr>
              <a:t>alaktatnih</a:t>
            </a:r>
            <a:r>
              <a:rPr lang="en-US" sz="2400" dirty="0">
                <a:solidFill>
                  <a:srgbClr val="7030A0"/>
                </a:solidFill>
                <a:latin typeface="Maiandra GD" pitchFamily="34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Maiandra GD" pitchFamily="34" charset="0"/>
              </a:rPr>
              <a:t>anaerobnih</a:t>
            </a:r>
            <a:r>
              <a:rPr lang="en-US" sz="2400" dirty="0">
                <a:solidFill>
                  <a:srgbClr val="7030A0"/>
                </a:solidFill>
                <a:latin typeface="Maiandra GD" pitchFamily="34" charset="0"/>
              </a:rPr>
              <a:t> </a:t>
            </a:r>
            <a:endParaRPr lang="sr-Latn-CS" sz="2400" dirty="0">
              <a:solidFill>
                <a:srgbClr val="7030A0"/>
              </a:solidFill>
              <a:latin typeface="Maiandra GD" pitchFamily="34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spcAft>
                <a:spcPts val="300"/>
              </a:spcAft>
              <a:buClr>
                <a:srgbClr val="C00000"/>
              </a:buClr>
              <a:buSzPct val="130000"/>
              <a:buNone/>
              <a:defRPr/>
            </a:pPr>
            <a:r>
              <a:rPr lang="sr-Latn-CS" sz="2400" dirty="0">
                <a:solidFill>
                  <a:srgbClr val="7030A0"/>
                </a:solidFill>
                <a:latin typeface="Maiandra GD" pitchFamily="34" charset="0"/>
              </a:rPr>
              <a:t>    </a:t>
            </a:r>
            <a:r>
              <a:rPr lang="en-US" sz="2400" dirty="0" err="1">
                <a:solidFill>
                  <a:srgbClr val="7030A0"/>
                </a:solidFill>
                <a:latin typeface="Maiandra GD" pitchFamily="34" charset="0"/>
              </a:rPr>
              <a:t>rezervi</a:t>
            </a:r>
            <a:r>
              <a:rPr lang="en-US" sz="2400" dirty="0">
                <a:solidFill>
                  <a:srgbClr val="7030A0"/>
                </a:solidFill>
                <a:latin typeface="Maiandra GD" pitchFamily="34" charset="0"/>
              </a:rPr>
              <a:t> u </a:t>
            </a:r>
            <a:r>
              <a:rPr lang="en-US" sz="2400" dirty="0" err="1">
                <a:solidFill>
                  <a:srgbClr val="7030A0"/>
                </a:solidFill>
                <a:latin typeface="Maiandra GD" pitchFamily="34" charset="0"/>
              </a:rPr>
              <a:t>mišićima</a:t>
            </a:r>
            <a:r>
              <a:rPr lang="sr-Latn-CS" sz="2400" dirty="0">
                <a:solidFill>
                  <a:srgbClr val="7030A0"/>
                </a:solidFill>
                <a:latin typeface="Maiandra GD" pitchFamily="34" charset="0"/>
              </a:rPr>
              <a:t>                                                  </a:t>
            </a:r>
            <a:r>
              <a:rPr lang="en-US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2-5 min.</a:t>
            </a:r>
            <a:endParaRPr lang="sr-Latn-CS" sz="2400" dirty="0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300"/>
              </a:spcAft>
              <a:buClr>
                <a:srgbClr val="C00000"/>
              </a:buClr>
              <a:buSzPct val="130000"/>
              <a:buFont typeface="Wingdings" panose="05000000000000000000" pitchFamily="2" charset="2"/>
              <a:buChar char="§"/>
              <a:defRPr/>
            </a:pPr>
            <a:r>
              <a:rPr lang="en-US" sz="2400" dirty="0" err="1">
                <a:solidFill>
                  <a:srgbClr val="7030A0"/>
                </a:solidFill>
                <a:latin typeface="Maiandra GD" pitchFamily="34" charset="0"/>
              </a:rPr>
              <a:t>Otplata</a:t>
            </a:r>
            <a:r>
              <a:rPr lang="en-US" sz="2400" dirty="0">
                <a:solidFill>
                  <a:srgbClr val="7030A0"/>
                </a:solidFill>
                <a:latin typeface="Maiandra GD" pitchFamily="34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Maiandra GD" pitchFamily="34" charset="0"/>
              </a:rPr>
              <a:t>alaktatnog</a:t>
            </a:r>
            <a:r>
              <a:rPr lang="en-US" sz="2400" dirty="0">
                <a:solidFill>
                  <a:srgbClr val="7030A0"/>
                </a:solidFill>
                <a:latin typeface="Maiandra GD" pitchFamily="34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Maiandra GD" pitchFamily="34" charset="0"/>
              </a:rPr>
              <a:t>kiseoničkog</a:t>
            </a:r>
            <a:r>
              <a:rPr lang="en-US" sz="2400" dirty="0">
                <a:solidFill>
                  <a:srgbClr val="7030A0"/>
                </a:solidFill>
                <a:latin typeface="Maiandra GD" pitchFamily="34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Maiandra GD" pitchFamily="34" charset="0"/>
              </a:rPr>
              <a:t>duga</a:t>
            </a:r>
            <a:r>
              <a:rPr lang="sr-Latn-CS" sz="2400" dirty="0">
                <a:solidFill>
                  <a:srgbClr val="7030A0"/>
                </a:solidFill>
                <a:latin typeface="Maiandra GD" pitchFamily="34" charset="0"/>
              </a:rPr>
              <a:t>                        </a:t>
            </a:r>
            <a:r>
              <a:rPr lang="en-US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3-5 min.</a:t>
            </a:r>
            <a:endParaRPr lang="sr-Latn-CS" sz="2400" dirty="0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300"/>
              </a:spcAft>
              <a:buClr>
                <a:srgbClr val="C00000"/>
              </a:buClr>
              <a:buSzPct val="130000"/>
              <a:buFont typeface="Wingdings" panose="05000000000000000000" pitchFamily="2" charset="2"/>
              <a:buChar char="§"/>
              <a:defRPr/>
            </a:pPr>
            <a:r>
              <a:rPr lang="sr-Latn-CS" sz="2400" dirty="0">
                <a:solidFill>
                  <a:srgbClr val="7030A0"/>
                </a:solidFill>
                <a:latin typeface="Maiandra GD" pitchFamily="34" charset="0"/>
              </a:rPr>
              <a:t> O</a:t>
            </a:r>
            <a:r>
              <a:rPr lang="en-US" sz="2400" dirty="0" err="1">
                <a:solidFill>
                  <a:srgbClr val="7030A0"/>
                </a:solidFill>
                <a:latin typeface="Maiandra GD" pitchFamily="34" charset="0"/>
              </a:rPr>
              <a:t>dstranjenje</a:t>
            </a:r>
            <a:r>
              <a:rPr lang="en-US" sz="2400" dirty="0">
                <a:solidFill>
                  <a:srgbClr val="7030A0"/>
                </a:solidFill>
                <a:latin typeface="Maiandra GD" pitchFamily="34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Maiandra GD" pitchFamily="34" charset="0"/>
              </a:rPr>
              <a:t>mlečne</a:t>
            </a:r>
            <a:r>
              <a:rPr lang="en-US" sz="2400" dirty="0">
                <a:solidFill>
                  <a:srgbClr val="7030A0"/>
                </a:solidFill>
                <a:latin typeface="Maiandra GD" pitchFamily="34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Maiandra GD" pitchFamily="34" charset="0"/>
              </a:rPr>
              <a:t>kiseline</a:t>
            </a:r>
            <a:r>
              <a:rPr lang="sr-Latn-CS" sz="2400" dirty="0">
                <a:solidFill>
                  <a:srgbClr val="7030A0"/>
                </a:solidFill>
                <a:latin typeface="Maiandra GD" pitchFamily="34" charset="0"/>
              </a:rPr>
              <a:t>                             </a:t>
            </a:r>
            <a:r>
              <a:rPr lang="en-US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0,5-1,5</a:t>
            </a:r>
            <a:r>
              <a:rPr lang="sr-Latn-CS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</a:t>
            </a:r>
            <a:r>
              <a:rPr lang="en-US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sat</a:t>
            </a:r>
            <a:r>
              <a:rPr lang="sr-Latn-CS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i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300"/>
              </a:spcAft>
              <a:buClr>
                <a:srgbClr val="C00000"/>
              </a:buClr>
              <a:buSzPct val="130000"/>
              <a:buFont typeface="Wingdings" panose="05000000000000000000" pitchFamily="2" charset="2"/>
              <a:buChar char="§"/>
              <a:defRPr/>
            </a:pPr>
            <a:r>
              <a:rPr lang="en-US" sz="2400" dirty="0" err="1">
                <a:solidFill>
                  <a:srgbClr val="7030A0"/>
                </a:solidFill>
                <a:latin typeface="Maiandra GD" pitchFamily="34" charset="0"/>
              </a:rPr>
              <a:t>Otplata</a:t>
            </a:r>
            <a:r>
              <a:rPr lang="en-US" sz="2400" dirty="0">
                <a:solidFill>
                  <a:srgbClr val="7030A0"/>
                </a:solidFill>
                <a:latin typeface="Maiandra GD" pitchFamily="34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Maiandra GD" pitchFamily="34" charset="0"/>
              </a:rPr>
              <a:t>laktatnog</a:t>
            </a:r>
            <a:r>
              <a:rPr lang="en-US" sz="2400" dirty="0">
                <a:solidFill>
                  <a:srgbClr val="7030A0"/>
                </a:solidFill>
                <a:latin typeface="Maiandra GD" pitchFamily="34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Maiandra GD" pitchFamily="34" charset="0"/>
              </a:rPr>
              <a:t>kiseoničkog</a:t>
            </a:r>
            <a:r>
              <a:rPr lang="en-US" sz="2400" dirty="0">
                <a:solidFill>
                  <a:srgbClr val="7030A0"/>
                </a:solidFill>
                <a:latin typeface="Maiandra GD" pitchFamily="34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Maiandra GD" pitchFamily="34" charset="0"/>
              </a:rPr>
              <a:t>duga</a:t>
            </a:r>
            <a:r>
              <a:rPr lang="sr-Latn-CS" sz="2400" dirty="0">
                <a:solidFill>
                  <a:srgbClr val="7030A0"/>
                </a:solidFill>
                <a:latin typeface="Maiandra GD" pitchFamily="34" charset="0"/>
              </a:rPr>
              <a:t>                    </a:t>
            </a:r>
            <a:r>
              <a:rPr lang="en-US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0,5-1,5 sati</a:t>
            </a:r>
            <a:endParaRPr lang="sr-Latn-CS" sz="2400" dirty="0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300"/>
              </a:spcAft>
              <a:buClr>
                <a:srgbClr val="C00000"/>
              </a:buClr>
              <a:buSzPct val="130000"/>
              <a:buFont typeface="Wingdings" panose="05000000000000000000" pitchFamily="2" charset="2"/>
              <a:buChar char="§"/>
              <a:defRPr/>
            </a:pPr>
            <a:r>
              <a:rPr lang="en-US" sz="2400" dirty="0" err="1">
                <a:solidFill>
                  <a:srgbClr val="7030A0"/>
                </a:solidFill>
                <a:latin typeface="Maiandra GD" pitchFamily="34" charset="0"/>
              </a:rPr>
              <a:t>Resinteza</a:t>
            </a:r>
            <a:r>
              <a:rPr lang="en-US" sz="2400" dirty="0">
                <a:solidFill>
                  <a:srgbClr val="7030A0"/>
                </a:solidFill>
                <a:latin typeface="Maiandra GD" pitchFamily="34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Maiandra GD" pitchFamily="34" charset="0"/>
              </a:rPr>
              <a:t>unutarmišićnih</a:t>
            </a:r>
            <a:r>
              <a:rPr lang="en-US" sz="2400" dirty="0">
                <a:solidFill>
                  <a:srgbClr val="7030A0"/>
                </a:solidFill>
                <a:latin typeface="Maiandra GD" pitchFamily="34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Maiandra GD" pitchFamily="34" charset="0"/>
              </a:rPr>
              <a:t>rezervi</a:t>
            </a:r>
            <a:r>
              <a:rPr lang="en-US" sz="2400" dirty="0">
                <a:solidFill>
                  <a:srgbClr val="7030A0"/>
                </a:solidFill>
                <a:latin typeface="Maiandra GD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Maiandra GD" pitchFamily="34" charset="0"/>
              </a:rPr>
              <a:t>glikogena</a:t>
            </a:r>
            <a:r>
              <a:rPr lang="sr-Latn-CS" sz="2400" b="1" dirty="0">
                <a:solidFill>
                  <a:srgbClr val="7030A0"/>
                </a:solidFill>
                <a:latin typeface="Maiandra GD" pitchFamily="34" charset="0"/>
              </a:rPr>
              <a:t>            </a:t>
            </a:r>
            <a:r>
              <a:rPr lang="en-US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12-48 sati</a:t>
            </a:r>
            <a:endParaRPr lang="sr-Latn-CS" sz="2400" dirty="0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300"/>
              </a:spcAft>
              <a:buClr>
                <a:srgbClr val="C00000"/>
              </a:buClr>
              <a:buSzPct val="130000"/>
              <a:buFont typeface="Wingdings" panose="05000000000000000000" pitchFamily="2" charset="2"/>
              <a:buChar char="§"/>
              <a:defRPr/>
            </a:pPr>
            <a:r>
              <a:rPr lang="en-US" sz="2400" dirty="0" err="1">
                <a:solidFill>
                  <a:srgbClr val="7030A0"/>
                </a:solidFill>
                <a:latin typeface="Maiandra GD" pitchFamily="34" charset="0"/>
              </a:rPr>
              <a:t>Obnavaljanje</a:t>
            </a:r>
            <a:r>
              <a:rPr lang="en-US" sz="2400" dirty="0">
                <a:solidFill>
                  <a:srgbClr val="7030A0"/>
                </a:solidFill>
                <a:latin typeface="Maiandra GD" pitchFamily="34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Maiandra GD" pitchFamily="34" charset="0"/>
              </a:rPr>
              <a:t>rezervi</a:t>
            </a:r>
            <a:r>
              <a:rPr lang="en-US" sz="2400" dirty="0">
                <a:solidFill>
                  <a:srgbClr val="7030A0"/>
                </a:solidFill>
                <a:latin typeface="Maiandra GD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Maiandra GD" pitchFamily="34" charset="0"/>
              </a:rPr>
              <a:t>glikogena</a:t>
            </a:r>
            <a:r>
              <a:rPr lang="en-US" sz="2400" dirty="0">
                <a:solidFill>
                  <a:srgbClr val="7030A0"/>
                </a:solidFill>
                <a:latin typeface="Maiandra GD" pitchFamily="34" charset="0"/>
              </a:rPr>
              <a:t> u </a:t>
            </a:r>
            <a:r>
              <a:rPr lang="en-US" sz="2400" dirty="0" err="1">
                <a:solidFill>
                  <a:srgbClr val="7030A0"/>
                </a:solidFill>
                <a:latin typeface="Maiandra GD" pitchFamily="34" charset="0"/>
              </a:rPr>
              <a:t>jetri</a:t>
            </a:r>
            <a:r>
              <a:rPr lang="sr-Latn-CS" sz="2400" dirty="0">
                <a:solidFill>
                  <a:srgbClr val="7030A0"/>
                </a:solidFill>
                <a:latin typeface="Maiandra GD" pitchFamily="34" charset="0"/>
              </a:rPr>
              <a:t>                   </a:t>
            </a:r>
            <a:r>
              <a:rPr lang="en-US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12-48 sat</a:t>
            </a:r>
            <a:r>
              <a:rPr lang="sr-Latn-CS" sz="2400" dirty="0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i </a:t>
            </a:r>
            <a:endParaRPr lang="sr-Latn-CS" sz="2400" dirty="0">
              <a:solidFill>
                <a:srgbClr val="7030A0"/>
              </a:solidFill>
              <a:latin typeface="Maiandra GD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spcAft>
                <a:spcPts val="300"/>
              </a:spcAft>
              <a:buClr>
                <a:srgbClr val="C00000"/>
              </a:buClr>
              <a:buSzPct val="130000"/>
              <a:buFont typeface="Wingdings" panose="05000000000000000000" pitchFamily="2" charset="2"/>
              <a:buChar char="§"/>
              <a:defRPr/>
            </a:pPr>
            <a:r>
              <a:rPr lang="en-US" sz="2400" dirty="0" err="1">
                <a:solidFill>
                  <a:srgbClr val="7030A0"/>
                </a:solidFill>
                <a:latin typeface="Maiandra GD" pitchFamily="34" charset="0"/>
              </a:rPr>
              <a:t>Pojačanje</a:t>
            </a:r>
            <a:r>
              <a:rPr lang="en-US" sz="2400" dirty="0">
                <a:solidFill>
                  <a:srgbClr val="7030A0"/>
                </a:solidFill>
                <a:latin typeface="Maiandra GD" pitchFamily="34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Maiandra GD" pitchFamily="34" charset="0"/>
              </a:rPr>
              <a:t>induktivne</a:t>
            </a:r>
            <a:r>
              <a:rPr lang="en-US" sz="2400" dirty="0">
                <a:solidFill>
                  <a:srgbClr val="7030A0"/>
                </a:solidFill>
                <a:latin typeface="Maiandra GD" pitchFamily="34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Maiandra GD" pitchFamily="34" charset="0"/>
              </a:rPr>
              <a:t>sinteze</a:t>
            </a:r>
            <a:r>
              <a:rPr lang="sr-Latn-CS" sz="2400" dirty="0">
                <a:solidFill>
                  <a:srgbClr val="7030A0"/>
                </a:solidFill>
                <a:latin typeface="Maiandra GD" pitchFamily="34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Maiandra GD" pitchFamily="34" charset="0"/>
              </a:rPr>
              <a:t>strukturnih</a:t>
            </a:r>
            <a:r>
              <a:rPr lang="en-US" sz="2400" dirty="0">
                <a:solidFill>
                  <a:srgbClr val="7030A0"/>
                </a:solidFill>
                <a:latin typeface="Maiandra GD" pitchFamily="34" charset="0"/>
              </a:rPr>
              <a:t> </a:t>
            </a:r>
            <a:r>
              <a:rPr lang="sr-Latn-CS" sz="2400" dirty="0">
                <a:solidFill>
                  <a:srgbClr val="7030A0"/>
                </a:solidFill>
                <a:latin typeface="Maiandra GD" pitchFamily="34" charset="0"/>
              </a:rPr>
              <a:t>proteina  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12-72</a:t>
            </a:r>
            <a:r>
              <a:rPr lang="sr-Latn-C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sati</a:t>
            </a:r>
            <a:endParaRPr lang="en-US" sz="2400" dirty="0"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139273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51A25018-E385-4FC9-9D75-4B18ED0AF13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438400" y="692151"/>
            <a:ext cx="8229600" cy="1152525"/>
          </a:xfrm>
        </p:spPr>
        <p:txBody>
          <a:bodyPr anchorCtr="1"/>
          <a:lstStyle/>
          <a:p>
            <a:pPr eaLnBrk="1" hangingPunct="1"/>
            <a:r>
              <a:rPr lang="sr-Latn-CS" altLang="sr-Latn-RS" sz="3200" b="1" dirty="0">
                <a:solidFill>
                  <a:schemeClr val="tx1"/>
                </a:solidFill>
                <a:latin typeface="Maiandra GD" panose="020E0502030308020204" pitchFamily="34" charset="0"/>
              </a:rPr>
              <a:t>VREME OPORAVKA ZA RAZLIČITE FIZIČKE AKTIVNOSTI</a:t>
            </a:r>
            <a:endParaRPr lang="en-US" altLang="sr-Latn-RS" sz="3200" b="1" dirty="0">
              <a:solidFill>
                <a:schemeClr val="tx1"/>
              </a:solidFill>
              <a:latin typeface="Maiandra GD" panose="020E0502030308020204" pitchFamily="34" charset="0"/>
            </a:endParaRPr>
          </a:p>
        </p:txBody>
      </p:sp>
      <p:sp>
        <p:nvSpPr>
          <p:cNvPr id="210947" name="Rectangle 3">
            <a:extLst>
              <a:ext uri="{FF2B5EF4-FFF2-40B4-BE49-F238E27FC236}">
                <a16:creationId xmlns:a16="http://schemas.microsoft.com/office/drawing/2014/main" id="{C05ADC78-BE62-465E-8432-E7CCDC1B64A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135188" y="1989138"/>
            <a:ext cx="7929562" cy="4392612"/>
          </a:xfrm>
        </p:spPr>
        <p:txBody>
          <a:bodyPr/>
          <a:lstStyle/>
          <a:p>
            <a:pPr eaLnBrk="1" hangingPunct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sr-Latn-CS" altLang="sr-Latn-RS" dirty="0">
                <a:solidFill>
                  <a:srgbClr val="7030A0"/>
                </a:solidFill>
                <a:latin typeface="Maiandra GD" panose="020E0502030308020204" pitchFamily="34" charset="0"/>
              </a:rPr>
              <a:t>Izdržljivost (aerobni kapaciteti)  24 - 30 sati</a:t>
            </a:r>
          </a:p>
          <a:p>
            <a:pPr eaLnBrk="1" hangingPunct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sr-Latn-CS" altLang="sr-Latn-RS" dirty="0">
                <a:solidFill>
                  <a:srgbClr val="7030A0"/>
                </a:solidFill>
                <a:latin typeface="Maiandra GD" panose="020E0502030308020204" pitchFamily="34" charset="0"/>
              </a:rPr>
              <a:t>Izdržljivost (aerobna moć)        40 - 48 sati</a:t>
            </a:r>
          </a:p>
          <a:p>
            <a:pPr eaLnBrk="1" hangingPunct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sr-Latn-CS" altLang="sr-Latn-RS" dirty="0">
                <a:solidFill>
                  <a:srgbClr val="7030A0"/>
                </a:solidFill>
                <a:latin typeface="Maiandra GD" panose="020E0502030308020204" pitchFamily="34" charset="0"/>
              </a:rPr>
              <a:t>Anaerobna alaktatna brzina            24 sati</a:t>
            </a:r>
          </a:p>
          <a:p>
            <a:pPr eaLnBrk="1" hangingPunct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sr-Latn-CS" altLang="sr-Latn-RS" dirty="0">
                <a:solidFill>
                  <a:srgbClr val="7030A0"/>
                </a:solidFill>
                <a:latin typeface="Maiandra GD" panose="020E0502030308020204" pitchFamily="34" charset="0"/>
              </a:rPr>
              <a:t>Anaerobna laktatna brzina        48 - 72 sati</a:t>
            </a:r>
          </a:p>
          <a:p>
            <a:pPr eaLnBrk="1" hangingPunct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sr-Latn-CS" altLang="sr-Latn-RS" dirty="0">
                <a:solidFill>
                  <a:srgbClr val="7030A0"/>
                </a:solidFill>
                <a:latin typeface="Maiandra GD" panose="020E0502030308020204" pitchFamily="34" charset="0"/>
              </a:rPr>
              <a:t>Maksimalna mišićna snaga       40 - 48 sati</a:t>
            </a:r>
          </a:p>
          <a:p>
            <a:pPr eaLnBrk="1" hangingPunct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sr-Latn-CS" altLang="sr-Latn-RS" dirty="0">
                <a:solidFill>
                  <a:srgbClr val="7030A0"/>
                </a:solidFill>
                <a:latin typeface="Maiandra GD" panose="020E0502030308020204" pitchFamily="34" charset="0"/>
              </a:rPr>
              <a:t>Brzina – snaga (eksplozivnost) 24 - 36 sati</a:t>
            </a:r>
            <a:r>
              <a:rPr lang="sr-Latn-CS" altLang="sr-Latn-RS" sz="2400" dirty="0">
                <a:solidFill>
                  <a:srgbClr val="7030A0"/>
                </a:solidFill>
                <a:latin typeface="Maiandra GD" panose="020E0502030308020204" pitchFamily="34" charset="0"/>
              </a:rPr>
              <a:t>    </a:t>
            </a:r>
            <a:endParaRPr lang="en-US" altLang="sr-Latn-RS" sz="2400" dirty="0">
              <a:solidFill>
                <a:srgbClr val="7030A0"/>
              </a:solidFill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4020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41068-04AC-4D23-A984-55BDFE4C0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9870"/>
            <a:ext cx="10515600" cy="661817"/>
          </a:xfrm>
        </p:spPr>
        <p:txBody>
          <a:bodyPr>
            <a:normAutofit fontScale="90000"/>
          </a:bodyPr>
          <a:lstStyle/>
          <a:p>
            <a:pPr algn="ctr"/>
            <a:r>
              <a:rPr lang="sr-Latn-RS" dirty="0">
                <a:solidFill>
                  <a:srgbClr val="7030A0"/>
                </a:solidFill>
              </a:rPr>
              <a:t>Potrebno vreme za </a:t>
            </a:r>
            <a:r>
              <a:rPr lang="sr-Latn-RS" dirty="0">
                <a:solidFill>
                  <a:srgbClr val="FF0000"/>
                </a:solidFill>
              </a:rPr>
              <a:t>superkompenzaciju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7CE6E05-DB5A-4312-BDB3-195CDE8E536B}"/>
              </a:ext>
            </a:extLst>
          </p:cNvPr>
          <p:cNvSpPr/>
          <p:nvPr/>
        </p:nvSpPr>
        <p:spPr>
          <a:xfrm>
            <a:off x="1561514" y="1392702"/>
            <a:ext cx="9959926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</a:t>
            </a:r>
            <a:r>
              <a:rPr lang="sr-Latn-RS" sz="32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Oporavak posle treninga: </a:t>
            </a:r>
            <a:endParaRPr lang="sr-Latn-RS" sz="28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Latn-RS" sz="28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brzinske izdržljivosti </a:t>
            </a:r>
            <a:r>
              <a:rPr lang="sr-Latn-RS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60 – 72 sata,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Latn-RS" sz="28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opšte aerobne izdržljivosti i izdržljivosti u snazi </a:t>
            </a:r>
            <a:r>
              <a:rPr lang="sr-Latn-RS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48 – 60 sati,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Latn-RS" sz="28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treninga snage </a:t>
            </a:r>
            <a:r>
              <a:rPr lang="sr-Latn-RS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36 – 48 sati,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Latn-RS" sz="28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treninga brzine </a:t>
            </a:r>
            <a:r>
              <a:rPr lang="sr-Latn-RS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24 – 36 sati.</a:t>
            </a:r>
          </a:p>
          <a:p>
            <a:pPr algn="ctr"/>
            <a:r>
              <a:rPr lang="sr-Latn-RS" sz="28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Primena farmakoloških sredstava oporavka mogu skratiti ove rokove – ubrzati proces oporavka</a:t>
            </a:r>
          </a:p>
          <a:p>
            <a:endParaRPr lang="sr-Latn-RS" sz="28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sr-Latn-RS" sz="28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931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>
            <a:extLst>
              <a:ext uri="{FF2B5EF4-FFF2-40B4-BE49-F238E27FC236}">
                <a16:creationId xmlns:a16="http://schemas.microsoft.com/office/drawing/2014/main" id="{BF57D4B1-5A9D-462A-9E37-A2D3CFD907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92313" y="260350"/>
            <a:ext cx="8064500" cy="792163"/>
          </a:xfrm>
        </p:spPr>
        <p:txBody>
          <a:bodyPr/>
          <a:lstStyle/>
          <a:p>
            <a:pPr eaLnBrk="1" hangingPunct="1"/>
            <a:r>
              <a:rPr lang="sr-Latn-CS" altLang="sr-Latn-RS" sz="3200" dirty="0">
                <a:solidFill>
                  <a:srgbClr val="00B050"/>
                </a:solidFill>
                <a:latin typeface="Maiandra GD" panose="020E0502030308020204" pitchFamily="34" charset="0"/>
              </a:rPr>
              <a:t>Metode hiperplazije </a:t>
            </a:r>
            <a:r>
              <a:rPr lang="sr-Latn-CS" altLang="sr-Latn-RS" sz="3200" dirty="0">
                <a:solidFill>
                  <a:srgbClr val="FF0000"/>
                </a:solidFill>
                <a:latin typeface="Maiandra GD" panose="020E0502030308020204" pitchFamily="34" charset="0"/>
              </a:rPr>
              <a:t>mitohondrija</a:t>
            </a:r>
            <a:r>
              <a:rPr lang="sr-Latn-CS" altLang="sr-Latn-RS" sz="3200" dirty="0">
                <a:solidFill>
                  <a:srgbClr val="00B050"/>
                </a:solidFill>
                <a:latin typeface="Maiandra GD" panose="020E0502030308020204" pitchFamily="34" charset="0"/>
              </a:rPr>
              <a:t> GMV</a:t>
            </a:r>
            <a:endParaRPr lang="sr-Latn-CS" altLang="sr-Latn-RS" dirty="0">
              <a:solidFill>
                <a:srgbClr val="00B050"/>
              </a:solidFill>
              <a:latin typeface="Maiandra GD" panose="020E0502030308020204" pitchFamily="34" charset="0"/>
            </a:endParaRP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9373CFBE-78DD-4479-A925-EB334546D3B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16050" y="1268413"/>
            <a:ext cx="9217025" cy="5256212"/>
          </a:xfrm>
        </p:spPr>
        <p:txBody>
          <a:bodyPr rtlCol="0">
            <a:normAutofit fontScale="32500" lnSpcReduction="20000"/>
          </a:bodyPr>
          <a:lstStyle/>
          <a:p>
            <a:pPr marL="180000" indent="360000" algn="l">
              <a:buFont typeface="Wingdings" pitchFamily="2" charset="2"/>
              <a:buChar char="§"/>
              <a:defRPr/>
            </a:pPr>
            <a:r>
              <a:rPr lang="sr-Latn-CS" sz="8600" dirty="0">
                <a:solidFill>
                  <a:srgbClr val="C00000"/>
                </a:solidFill>
                <a:latin typeface="Maiandra GD" pitchFamily="34" charset="0"/>
              </a:rPr>
              <a:t>Model treninga za povećanje oksidativnog potencijala GMV karakteriše</a:t>
            </a:r>
            <a:r>
              <a:rPr lang="sr-Latn-CS" sz="8600" dirty="0">
                <a:solidFill>
                  <a:schemeClr val="accent1"/>
                </a:solidFill>
                <a:latin typeface="Maiandra GD" pitchFamily="34" charset="0"/>
              </a:rPr>
              <a:t>:</a:t>
            </a:r>
            <a:endParaRPr lang="sr-Latn-CS" sz="8600" b="1" dirty="0">
              <a:solidFill>
                <a:schemeClr val="accent1"/>
              </a:solidFill>
              <a:latin typeface="Maiandra GD" pitchFamily="34" charset="0"/>
            </a:endParaRPr>
          </a:p>
          <a:p>
            <a:pPr marL="540000" indent="360000" algn="l"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sr-Latn-CS" sz="9800" dirty="0">
                <a:solidFill>
                  <a:schemeClr val="accent1"/>
                </a:solidFill>
                <a:latin typeface="Maiandra GD" pitchFamily="34" charset="0"/>
              </a:rPr>
              <a:t>Prvo, kratko trajanje aktivnosti. Ako </a:t>
            </a:r>
            <a:r>
              <a:rPr lang="sr-Latn-CS" sz="9800" dirty="0">
                <a:solidFill>
                  <a:srgbClr val="FF0000"/>
                </a:solidFill>
                <a:latin typeface="Maiandra GD" pitchFamily="34" charset="0"/>
              </a:rPr>
              <a:t>anaerobna aktivnost nije </a:t>
            </a:r>
            <a:r>
              <a:rPr lang="sr-Latn-CS" sz="9800" dirty="0">
                <a:solidFill>
                  <a:schemeClr val="accent1"/>
                </a:solidFill>
                <a:latin typeface="Maiandra GD" pitchFamily="34" charset="0"/>
              </a:rPr>
              <a:t>povezana sa visokim zakiseljenjem (opterećenja tipa snage) tada ne treba da traje duže od 10 sek. (bolje je kraće), </a:t>
            </a:r>
            <a:endParaRPr lang="sr-Latn-CS" sz="9800" b="1" dirty="0">
              <a:solidFill>
                <a:schemeClr val="accent1"/>
              </a:solidFill>
              <a:latin typeface="Maiandra GD" pitchFamily="34" charset="0"/>
            </a:endParaRPr>
          </a:p>
          <a:p>
            <a:pPr marL="540000" indent="360000" algn="l"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sr-Latn-CS" sz="9800" dirty="0">
                <a:solidFill>
                  <a:schemeClr val="accent1"/>
                </a:solidFill>
                <a:latin typeface="Maiandra GD" pitchFamily="34" charset="0"/>
              </a:rPr>
              <a:t>ako je to </a:t>
            </a:r>
            <a:r>
              <a:rPr lang="sr-Latn-CS" sz="9800" dirty="0">
                <a:solidFill>
                  <a:srgbClr val="FF0000"/>
                </a:solidFill>
                <a:latin typeface="Maiandra GD" pitchFamily="34" charset="0"/>
              </a:rPr>
              <a:t>anaerobna aktivnost </a:t>
            </a:r>
            <a:r>
              <a:rPr lang="sr-Latn-CS" sz="9800" dirty="0">
                <a:solidFill>
                  <a:schemeClr val="accent1"/>
                </a:solidFill>
                <a:latin typeface="Maiandra GD" pitchFamily="34" charset="0"/>
              </a:rPr>
              <a:t>tipa snage (skokovi iz počučnja, ubrzanja) tada aktivnost može da traje 30-40 sek, </a:t>
            </a:r>
          </a:p>
          <a:p>
            <a:pPr marL="540000" indent="360000" algn="l"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sr-Latn-CS" sz="9800" dirty="0">
                <a:solidFill>
                  <a:schemeClr val="accent1"/>
                </a:solidFill>
                <a:latin typeface="Maiandra GD" pitchFamily="34" charset="0"/>
              </a:rPr>
              <a:t>ako se izvodi aktivnost </a:t>
            </a:r>
            <a:r>
              <a:rPr lang="sr-Latn-CS" sz="9800" dirty="0">
                <a:solidFill>
                  <a:srgbClr val="FF0000"/>
                </a:solidFill>
                <a:latin typeface="Maiandra GD" pitchFamily="34" charset="0"/>
              </a:rPr>
              <a:t>aerobnog karaktera bez snažnog zakiseljenja</a:t>
            </a:r>
            <a:r>
              <a:rPr lang="sr-Latn-CS" sz="9800" dirty="0">
                <a:solidFill>
                  <a:schemeClr val="accent1"/>
                </a:solidFill>
                <a:latin typeface="Maiandra GD" pitchFamily="34" charset="0"/>
              </a:rPr>
              <a:t> (ravnomerno trčanje na nivou PANO), tada može da traje 2 – 4 min.</a:t>
            </a:r>
            <a:endParaRPr lang="sr-Latn-CS" sz="9800" dirty="0">
              <a:solidFill>
                <a:srgbClr val="C00000"/>
              </a:solidFill>
              <a:latin typeface="Maiandra GD" pitchFamily="34" charset="0"/>
            </a:endParaRPr>
          </a:p>
          <a:p>
            <a:pPr marL="539750" indent="250825" algn="l" eaLnBrk="1" fontAlgn="auto" hangingPunct="1">
              <a:spcAft>
                <a:spcPts val="0"/>
              </a:spcAft>
              <a:defRPr/>
            </a:pPr>
            <a:endParaRPr lang="sr-Latn-CS" dirty="0">
              <a:solidFill>
                <a:srgbClr val="FFFF00"/>
              </a:solidFill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769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21FDFCB-0F6E-48BB-AF56-FF6D5B40A1FA}"/>
              </a:ext>
            </a:extLst>
          </p:cNvPr>
          <p:cNvSpPr/>
          <p:nvPr/>
        </p:nvSpPr>
        <p:spPr>
          <a:xfrm>
            <a:off x="2495550" y="1557338"/>
            <a:ext cx="7129463" cy="29845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sl-SI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iandra GD" pitchFamily="34" charset="0"/>
              </a:rPr>
              <a:t>Prof. dr MITHAT BLAGAJAC</a:t>
            </a:r>
            <a:br>
              <a:rPr lang="sl-SI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sl-SI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E-mail</a:t>
            </a:r>
            <a:r>
              <a:rPr lang="sl-SI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: </a:t>
            </a:r>
            <a:r>
              <a:rPr lang="sl-SI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mitablagajac@</a:t>
            </a:r>
            <a:r>
              <a:rPr lang="sr-Latn-CS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gmail.com</a:t>
            </a:r>
            <a:br>
              <a:rPr lang="en-US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GSM</a:t>
            </a:r>
            <a:r>
              <a:rPr lang="en-US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: </a:t>
            </a:r>
            <a:r>
              <a:rPr lang="en-US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064/</a:t>
            </a:r>
            <a:r>
              <a:rPr lang="sr-Latn-CS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538</a:t>
            </a:r>
            <a:r>
              <a:rPr lang="en-US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-</a:t>
            </a:r>
            <a:r>
              <a:rPr lang="sr-Latn-CS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19</a:t>
            </a:r>
            <a:r>
              <a:rPr lang="en-US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-</a:t>
            </a:r>
            <a:r>
              <a:rPr lang="sr-Latn-CS" sz="4000" dirty="0">
                <a:solidFill>
                  <a:srgbClr val="00B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77</a:t>
            </a:r>
            <a:endParaRPr lang="en-US" sz="4000" dirty="0">
              <a:solidFill>
                <a:srgbClr val="00B05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0244" name="Picture 2" descr="P1010101">
            <a:extLst>
              <a:ext uri="{FF2B5EF4-FFF2-40B4-BE49-F238E27FC236}">
                <a16:creationId xmlns:a16="http://schemas.microsoft.com/office/drawing/2014/main" id="{A7FA97D8-4D4E-49D4-97EA-22DDA38820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9559" y="4282247"/>
            <a:ext cx="1673225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>
            <a:extLst>
              <a:ext uri="{FF2B5EF4-FFF2-40B4-BE49-F238E27FC236}">
                <a16:creationId xmlns:a16="http://schemas.microsoft.com/office/drawing/2014/main" id="{34182F1A-1F92-4B92-8BF9-839EB7ECB0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92313" y="260350"/>
            <a:ext cx="7851775" cy="936625"/>
          </a:xfrm>
        </p:spPr>
        <p:txBody>
          <a:bodyPr/>
          <a:lstStyle/>
          <a:p>
            <a:pPr eaLnBrk="1" hangingPunct="1"/>
            <a:r>
              <a:rPr lang="sr-Latn-CS" altLang="sr-Latn-RS" sz="3200">
                <a:solidFill>
                  <a:srgbClr val="FF0000"/>
                </a:solidFill>
                <a:latin typeface="Maiandra GD" panose="020E0502030308020204" pitchFamily="34" charset="0"/>
              </a:rPr>
              <a:t>Oporavak kod ovog modela treninga</a:t>
            </a:r>
            <a:endParaRPr lang="sr-Latn-CS" altLang="sr-Latn-RS">
              <a:solidFill>
                <a:srgbClr val="FF0000"/>
              </a:solidFill>
              <a:latin typeface="Maiandra GD" panose="020E0502030308020204" pitchFamily="34" charset="0"/>
            </a:endParaRP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9F030B19-DAA7-4A20-B331-CC787A34F90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16050" y="1196975"/>
            <a:ext cx="9793288" cy="5184775"/>
          </a:xfrm>
        </p:spPr>
        <p:txBody>
          <a:bodyPr rtlCol="0">
            <a:normAutofit fontScale="92500"/>
          </a:bodyPr>
          <a:lstStyle/>
          <a:p>
            <a:pPr algn="l">
              <a:defRPr/>
            </a:pPr>
            <a:r>
              <a:rPr lang="sr-Latn-CS" sz="3200" dirty="0">
                <a:solidFill>
                  <a:schemeClr val="tx2"/>
                </a:solidFill>
                <a:latin typeface="Maiandra GD" panose="020E0502030308020204" pitchFamily="34" charset="0"/>
              </a:rPr>
              <a:t>Važno je obezbediti optimalan oporavak - treba  mišićima dati da „</a:t>
            </a:r>
            <a:r>
              <a:rPr lang="sr-Latn-CS" sz="3500" dirty="0">
                <a:solidFill>
                  <a:srgbClr val="C00000"/>
                </a:solidFill>
                <a:latin typeface="Maiandra GD" panose="020E0502030308020204" pitchFamily="34" charset="0"/>
              </a:rPr>
              <a:t>prodišu</a:t>
            </a:r>
            <a:r>
              <a:rPr lang="sr-Latn-CS" sz="3200" dirty="0">
                <a:solidFill>
                  <a:schemeClr val="tx2"/>
                </a:solidFill>
                <a:latin typeface="Maiandra GD" panose="020E0502030308020204" pitchFamily="34" charset="0"/>
              </a:rPr>
              <a:t>“: </a:t>
            </a:r>
            <a:endParaRPr lang="sr-Latn-CS" sz="3200" b="1" dirty="0">
              <a:solidFill>
                <a:schemeClr val="tx2"/>
              </a:solidFill>
              <a:latin typeface="Maiandra GD" panose="020E0502030308020204" pitchFamily="34" charset="0"/>
            </a:endParaRPr>
          </a:p>
          <a:p>
            <a:pPr marL="817200" indent="-457200" algn="l">
              <a:buFont typeface="Arial" panose="020B0604020202020204" pitchFamily="34" charset="0"/>
              <a:buChar char="•"/>
              <a:defRPr/>
            </a:pPr>
            <a:r>
              <a:rPr lang="sr-Latn-CS" sz="3200" dirty="0">
                <a:solidFill>
                  <a:schemeClr val="tx2"/>
                </a:solidFill>
                <a:latin typeface="Maiandra GD" panose="020E0502030308020204" pitchFamily="34" charset="0"/>
              </a:rPr>
              <a:t>pri </a:t>
            </a:r>
            <a:r>
              <a:rPr lang="sr-Latn-CS" sz="3200" dirty="0">
                <a:solidFill>
                  <a:srgbClr val="C00000"/>
                </a:solidFill>
                <a:latin typeface="Maiandra GD" panose="020E0502030308020204" pitchFamily="34" charset="0"/>
              </a:rPr>
              <a:t>kratkotrajnoj intenzivnoj aktivnosti </a:t>
            </a:r>
            <a:r>
              <a:rPr lang="sr-Latn-CS" sz="3200" dirty="0">
                <a:solidFill>
                  <a:schemeClr val="tx2"/>
                </a:solidFill>
                <a:latin typeface="Maiandra GD" panose="020E0502030308020204" pitchFamily="34" charset="0"/>
              </a:rPr>
              <a:t>(koja traje nekoliko sek.) odmor treba da bude 45 sek. do 2 min., </a:t>
            </a:r>
            <a:endParaRPr lang="sr-Latn-CS" sz="3200" b="1" dirty="0">
              <a:solidFill>
                <a:schemeClr val="tx2"/>
              </a:solidFill>
              <a:latin typeface="Maiandra GD" panose="020E0502030308020204" pitchFamily="34" charset="0"/>
            </a:endParaRPr>
          </a:p>
          <a:p>
            <a:pPr marL="817200" indent="-457200" algn="l">
              <a:buFont typeface="Arial" panose="020B0604020202020204" pitchFamily="34" charset="0"/>
              <a:buChar char="•"/>
              <a:defRPr/>
            </a:pPr>
            <a:r>
              <a:rPr lang="sr-Latn-CS" sz="3200" dirty="0">
                <a:solidFill>
                  <a:schemeClr val="tx2"/>
                </a:solidFill>
                <a:latin typeface="Maiandra GD" panose="020E0502030308020204" pitchFamily="34" charset="0"/>
              </a:rPr>
              <a:t>pri </a:t>
            </a:r>
            <a:r>
              <a:rPr lang="sr-Latn-CS" sz="3200" dirty="0">
                <a:solidFill>
                  <a:srgbClr val="C00000"/>
                </a:solidFill>
                <a:latin typeface="Maiandra GD" panose="020E0502030308020204" pitchFamily="34" charset="0"/>
              </a:rPr>
              <a:t>aktivnostima srednjeg intenziteta</a:t>
            </a:r>
            <a:r>
              <a:rPr lang="sr-Latn-CS" sz="3200" dirty="0">
                <a:solidFill>
                  <a:schemeClr val="tx2"/>
                </a:solidFill>
                <a:latin typeface="Maiandra GD" panose="020E0502030308020204" pitchFamily="34" charset="0"/>
              </a:rPr>
              <a:t> i trajanja (30 – 40 sek.) potrebna je pauza za aktivan odmor u trajanju 2 – 5 min., </a:t>
            </a:r>
            <a:endParaRPr lang="sr-Latn-CS" sz="3200" b="1" dirty="0">
              <a:solidFill>
                <a:schemeClr val="tx2"/>
              </a:solidFill>
              <a:latin typeface="Maiandra GD" panose="020E0502030308020204" pitchFamily="34" charset="0"/>
            </a:endParaRPr>
          </a:p>
          <a:p>
            <a:pPr marL="817200" indent="-457200" algn="l">
              <a:buFont typeface="Arial" panose="020B0604020202020204" pitchFamily="34" charset="0"/>
              <a:buChar char="•"/>
              <a:defRPr/>
            </a:pPr>
            <a:r>
              <a:rPr lang="sr-Latn-CS" sz="3200" dirty="0">
                <a:solidFill>
                  <a:schemeClr val="tx2"/>
                </a:solidFill>
                <a:latin typeface="Maiandra GD" panose="020E0502030308020204" pitchFamily="34" charset="0"/>
              </a:rPr>
              <a:t>pri relativno </a:t>
            </a:r>
            <a:r>
              <a:rPr lang="sr-Latn-CS" sz="3200" dirty="0">
                <a:solidFill>
                  <a:srgbClr val="C00000"/>
                </a:solidFill>
                <a:latin typeface="Maiandra GD" panose="020E0502030308020204" pitchFamily="34" charset="0"/>
              </a:rPr>
              <a:t>dugotrajnom opterećenju </a:t>
            </a:r>
            <a:r>
              <a:rPr lang="sr-Latn-CS" sz="3200" dirty="0">
                <a:solidFill>
                  <a:schemeClr val="tx2"/>
                </a:solidFill>
                <a:latin typeface="Maiandra GD" panose="020E0502030308020204" pitchFamily="34" charset="0"/>
              </a:rPr>
              <a:t>(u trajanju 2 – 4 min.) poželjan je aktivan odmora 5 – 10 min.</a:t>
            </a:r>
            <a:endParaRPr lang="sr-Latn-CS" sz="3200" b="1" dirty="0">
              <a:solidFill>
                <a:schemeClr val="tx2"/>
              </a:solidFill>
              <a:latin typeface="Maiandra GD" panose="020E0502030308020204" pitchFamily="34" charset="0"/>
            </a:endParaRPr>
          </a:p>
          <a:p>
            <a:pPr algn="l">
              <a:defRPr/>
            </a:pPr>
            <a:r>
              <a:rPr lang="sr-Latn-CS" sz="3200" dirty="0">
                <a:solidFill>
                  <a:srgbClr val="FF0000"/>
                </a:solidFill>
                <a:latin typeface="Maiandra GD" panose="020E0502030308020204" pitchFamily="34" charset="0"/>
              </a:rPr>
              <a:t>Vreme aktivnog odmora je duže, od trajanja opterećenja</a:t>
            </a:r>
            <a:r>
              <a:rPr lang="sr-Latn-CS" dirty="0">
                <a:solidFill>
                  <a:schemeClr val="tx2"/>
                </a:solidFill>
                <a:latin typeface="Maiandra GD" panose="020E0502030308020204" pitchFamily="34" charset="0"/>
              </a:rPr>
              <a:t>.</a:t>
            </a:r>
            <a:endParaRPr lang="sr-Latn-CS" dirty="0">
              <a:solidFill>
                <a:srgbClr val="FFFF00"/>
              </a:solidFill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0562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>
            <a:extLst>
              <a:ext uri="{FF2B5EF4-FFF2-40B4-BE49-F238E27FC236}">
                <a16:creationId xmlns:a16="http://schemas.microsoft.com/office/drawing/2014/main" id="{3F108DA1-E5AD-4091-9E90-CA9CCA2A6B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92313" y="260350"/>
            <a:ext cx="7851775" cy="1081088"/>
          </a:xfrm>
        </p:spPr>
        <p:txBody>
          <a:bodyPr/>
          <a:lstStyle/>
          <a:p>
            <a:pPr eaLnBrk="1" hangingPunct="1"/>
            <a:r>
              <a:rPr lang="sr-Latn-CS" altLang="sr-Latn-RS" sz="3200">
                <a:latin typeface="Maiandra GD" panose="020E0502030308020204" pitchFamily="34" charset="0"/>
              </a:rPr>
              <a:t>Broj prilaza (ponavljanja)</a:t>
            </a:r>
            <a:endParaRPr lang="sr-Latn-CS" altLang="sr-Latn-RS">
              <a:solidFill>
                <a:srgbClr val="C00000"/>
              </a:solidFill>
              <a:latin typeface="Maiandra GD" panose="020E0502030308020204" pitchFamily="34" charset="0"/>
            </a:endParaRP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165E6D1D-CB9E-4783-B022-3EF104288B7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631950" y="1484313"/>
            <a:ext cx="9288463" cy="4608512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sr-Latn-CS" sz="3200" dirty="0">
                <a:solidFill>
                  <a:schemeClr val="tx2"/>
                </a:solidFill>
                <a:latin typeface="Maiandra GD" pitchFamily="34" charset="0"/>
              </a:rPr>
              <a:t>Broj prilaza (ponavljanja) takođe zavisi od karaktera aktivnosti:</a:t>
            </a:r>
            <a:endParaRPr lang="sr-Latn-CS" sz="3200" b="1" dirty="0">
              <a:solidFill>
                <a:schemeClr val="tx2"/>
              </a:solidFill>
              <a:latin typeface="Maiandra GD" pitchFamily="34" charset="0"/>
            </a:endParaRPr>
          </a:p>
          <a:p>
            <a:pPr marL="637200" indent="-457200" algn="l">
              <a:buFont typeface="Arial" panose="020B0604020202020204" pitchFamily="34" charset="0"/>
              <a:buChar char="•"/>
              <a:defRPr/>
            </a:pPr>
            <a:r>
              <a:rPr lang="sr-Latn-CS" sz="3200" dirty="0">
                <a:solidFill>
                  <a:schemeClr val="tx2"/>
                </a:solidFill>
                <a:latin typeface="Maiandra GD" pitchFamily="34" charset="0"/>
              </a:rPr>
              <a:t>Ako aktivnost traje nekoliko sek. broj </a:t>
            </a:r>
            <a:r>
              <a:rPr lang="sr-Latn-CS" sz="3200" dirty="0">
                <a:solidFill>
                  <a:srgbClr val="C00000"/>
                </a:solidFill>
                <a:latin typeface="Maiandra GD" pitchFamily="34" charset="0"/>
              </a:rPr>
              <a:t>ponavljanja je 30 – 40 puta</a:t>
            </a:r>
            <a:r>
              <a:rPr lang="sr-Latn-CS" sz="3200" dirty="0">
                <a:solidFill>
                  <a:schemeClr val="tx2"/>
                </a:solidFill>
                <a:latin typeface="Maiandra GD" pitchFamily="34" charset="0"/>
              </a:rPr>
              <a:t>,</a:t>
            </a:r>
            <a:endParaRPr lang="sr-Latn-CS" sz="3200" b="1" dirty="0">
              <a:solidFill>
                <a:schemeClr val="tx2"/>
              </a:solidFill>
              <a:latin typeface="Maiandra GD" pitchFamily="34" charset="0"/>
            </a:endParaRPr>
          </a:p>
          <a:p>
            <a:pPr marL="637200" indent="-457200" algn="l">
              <a:buFont typeface="Arial" panose="020B0604020202020204" pitchFamily="34" charset="0"/>
              <a:buChar char="•"/>
              <a:defRPr/>
            </a:pPr>
            <a:r>
              <a:rPr lang="sr-Latn-CS" sz="3200" dirty="0">
                <a:solidFill>
                  <a:schemeClr val="tx2"/>
                </a:solidFill>
                <a:latin typeface="Maiandra GD" pitchFamily="34" charset="0"/>
              </a:rPr>
              <a:t>ako opterećenje traje 30 - 40 sek., optimalno je </a:t>
            </a:r>
            <a:r>
              <a:rPr lang="sr-Latn-CS" sz="3200" dirty="0">
                <a:solidFill>
                  <a:srgbClr val="C00000"/>
                </a:solidFill>
                <a:latin typeface="Maiandra GD" pitchFamily="34" charset="0"/>
              </a:rPr>
              <a:t>10 - 20 ponavljanja</a:t>
            </a:r>
            <a:r>
              <a:rPr lang="sr-Latn-CS" sz="3200" dirty="0">
                <a:solidFill>
                  <a:schemeClr val="tx2"/>
                </a:solidFill>
                <a:latin typeface="Maiandra GD" pitchFamily="34" charset="0"/>
              </a:rPr>
              <a:t>,</a:t>
            </a:r>
            <a:endParaRPr lang="sr-Latn-CS" sz="3200" b="1" dirty="0">
              <a:solidFill>
                <a:schemeClr val="tx2"/>
              </a:solidFill>
              <a:latin typeface="Maiandra GD" pitchFamily="34" charset="0"/>
            </a:endParaRPr>
          </a:p>
          <a:p>
            <a:pPr marL="637200" indent="-457200" algn="l">
              <a:buFont typeface="Arial" panose="020B0604020202020204" pitchFamily="34" charset="0"/>
              <a:buChar char="•"/>
              <a:defRPr/>
            </a:pPr>
            <a:r>
              <a:rPr lang="sr-Latn-CS" sz="3200" dirty="0">
                <a:solidFill>
                  <a:schemeClr val="tx2"/>
                </a:solidFill>
                <a:latin typeface="Maiandra GD" pitchFamily="34" charset="0"/>
              </a:rPr>
              <a:t>ako se radi u intervalima trajanja 2 – 4 min, tada se oni ponavljaju ne više od </a:t>
            </a:r>
            <a:r>
              <a:rPr lang="sr-Latn-CS" sz="3200" dirty="0">
                <a:solidFill>
                  <a:srgbClr val="C00000"/>
                </a:solidFill>
                <a:latin typeface="Maiandra GD" pitchFamily="34" charset="0"/>
              </a:rPr>
              <a:t>10 puta</a:t>
            </a:r>
            <a:r>
              <a:rPr lang="sr-Latn-CS" sz="3200" dirty="0">
                <a:solidFill>
                  <a:schemeClr val="tx2"/>
                </a:solidFill>
                <a:latin typeface="Maiandra GD" pitchFamily="34" charset="0"/>
              </a:rPr>
              <a:t>.</a:t>
            </a:r>
            <a:endParaRPr lang="sr-Latn-CS" sz="3200" b="1" dirty="0">
              <a:solidFill>
                <a:schemeClr val="tx2"/>
              </a:solidFill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750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>
            <a:extLst>
              <a:ext uri="{FF2B5EF4-FFF2-40B4-BE49-F238E27FC236}">
                <a16:creationId xmlns:a16="http://schemas.microsoft.com/office/drawing/2014/main" id="{FE20E5EF-D39D-46B8-8932-6C51CA8189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92313" y="260350"/>
            <a:ext cx="7851775" cy="1081088"/>
          </a:xfrm>
        </p:spPr>
        <p:txBody>
          <a:bodyPr/>
          <a:lstStyle/>
          <a:p>
            <a:pPr eaLnBrk="1" hangingPunct="1"/>
            <a:r>
              <a:rPr lang="sr-Latn-CS" altLang="sr-Latn-RS" sz="3600">
                <a:solidFill>
                  <a:srgbClr val="C00000"/>
                </a:solidFill>
                <a:latin typeface="Maiandra GD" panose="020E0502030308020204" pitchFamily="34" charset="0"/>
              </a:rPr>
              <a:t>Metode </a:t>
            </a:r>
            <a:r>
              <a:rPr lang="sr-Latn-CS" altLang="sr-Latn-RS" sz="3600">
                <a:solidFill>
                  <a:srgbClr val="7030A0"/>
                </a:solidFill>
                <a:latin typeface="Maiandra GD" panose="020E0502030308020204" pitchFamily="34" charset="0"/>
              </a:rPr>
              <a:t>hiperplazije</a:t>
            </a:r>
            <a:r>
              <a:rPr lang="sr-Latn-CS" altLang="sr-Latn-RS" sz="3600">
                <a:solidFill>
                  <a:srgbClr val="C00000"/>
                </a:solidFill>
                <a:latin typeface="Maiandra GD" panose="020E0502030308020204" pitchFamily="34" charset="0"/>
              </a:rPr>
              <a:t> miofibrila OMV</a:t>
            </a:r>
            <a:endParaRPr lang="sr-Latn-CS" altLang="sr-Latn-RS">
              <a:solidFill>
                <a:srgbClr val="C00000"/>
              </a:solidFill>
              <a:latin typeface="Maiandra GD" panose="020E0502030308020204" pitchFamily="34" charset="0"/>
            </a:endParaRP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1B26082A-8402-4B7F-8FB5-60838993092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58925" y="1557338"/>
            <a:ext cx="9456078" cy="4535487"/>
          </a:xfrm>
        </p:spPr>
        <p:txBody>
          <a:bodyPr rtlCol="0">
            <a:normAutofit/>
          </a:bodyPr>
          <a:lstStyle/>
          <a:p>
            <a:pPr marL="637200" indent="-457200" algn="l">
              <a:buFont typeface="Arial" panose="020B0604020202020204" pitchFamily="34" charset="0"/>
              <a:buChar char="•"/>
              <a:defRPr/>
            </a:pPr>
            <a:r>
              <a:rPr lang="sr-Latn-CS" sz="3200" dirty="0">
                <a:solidFill>
                  <a:srgbClr val="FF0000"/>
                </a:solidFill>
                <a:latin typeface="Maiandra GD" panose="020E0502030308020204" pitchFamily="34" charset="0"/>
              </a:rPr>
              <a:t>Složenost razvijanja oksidativnih vlakana je tome što one ne žele da se zakiseljuju,</a:t>
            </a:r>
          </a:p>
          <a:p>
            <a:pPr marL="637200" indent="-457200" algn="l">
              <a:buFont typeface="Arial" panose="020B0604020202020204" pitchFamily="34" charset="0"/>
              <a:buChar char="•"/>
              <a:defRPr/>
            </a:pPr>
            <a:r>
              <a:rPr lang="sr-Latn-CS" sz="3200" dirty="0">
                <a:solidFill>
                  <a:schemeClr val="tx2"/>
                </a:solidFill>
                <a:latin typeface="Maiandra GD" panose="020E0502030308020204" pitchFamily="34" charset="0"/>
              </a:rPr>
              <a:t>Da bi se savladala ta prepreku izvode se vežbe </a:t>
            </a:r>
            <a:r>
              <a:rPr lang="sr-Latn-CS" sz="3200" dirty="0">
                <a:solidFill>
                  <a:srgbClr val="7030A0"/>
                </a:solidFill>
                <a:latin typeface="Maiandra GD" panose="020E0502030308020204" pitchFamily="34" charset="0"/>
              </a:rPr>
              <a:t>bez labavljenja</a:t>
            </a:r>
            <a:r>
              <a:rPr lang="sr-Latn-CS" sz="3200" dirty="0">
                <a:solidFill>
                  <a:schemeClr val="tx2"/>
                </a:solidFill>
                <a:latin typeface="Maiandra GD" panose="020E0502030308020204" pitchFamily="34" charset="0"/>
              </a:rPr>
              <a:t> (ili sa dodatnim naprezanjem) i sa ograničenom amplitudom pokreta, </a:t>
            </a:r>
          </a:p>
          <a:p>
            <a:pPr marL="637200" indent="-457200" algn="l">
              <a:buFont typeface="Arial" panose="020B0604020202020204" pitchFamily="34" charset="0"/>
              <a:buChar char="•"/>
              <a:defRPr/>
            </a:pPr>
            <a:r>
              <a:rPr lang="sr-Latn-CS" sz="3200" dirty="0">
                <a:solidFill>
                  <a:schemeClr val="tx2"/>
                </a:solidFill>
                <a:latin typeface="Maiandra GD" panose="020E0502030308020204" pitchFamily="34" charset="0"/>
              </a:rPr>
              <a:t>Naprezanja nisu velika, ali ako </a:t>
            </a:r>
            <a:r>
              <a:rPr lang="sr-Latn-CS" sz="3200" dirty="0">
                <a:solidFill>
                  <a:srgbClr val="7030A0"/>
                </a:solidFill>
                <a:latin typeface="Maiandra GD" panose="020E0502030308020204" pitchFamily="34" charset="0"/>
              </a:rPr>
              <a:t>mišić nema mogućnosti da eleminiše zakiseljnenje </a:t>
            </a:r>
            <a:r>
              <a:rPr lang="sr-Latn-CS" sz="3200" dirty="0">
                <a:solidFill>
                  <a:schemeClr val="tx2"/>
                </a:solidFill>
                <a:latin typeface="Maiandra GD" panose="020E0502030308020204" pitchFamily="34" charset="0"/>
              </a:rPr>
              <a:t>tada je i to dovoljno opterećenje da izazove </a:t>
            </a:r>
            <a:r>
              <a:rPr lang="sr-Latn-CS" sz="3200" dirty="0">
                <a:solidFill>
                  <a:srgbClr val="FF0000"/>
                </a:solidFill>
                <a:latin typeface="Maiandra GD" panose="020E0502030308020204" pitchFamily="34" charset="0"/>
              </a:rPr>
              <a:t>hiperplaziju</a:t>
            </a:r>
            <a:endParaRPr lang="sr-Latn-CS" sz="3200" b="1" dirty="0">
              <a:solidFill>
                <a:srgbClr val="FF0000"/>
              </a:solidFill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0095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>
            <a:extLst>
              <a:ext uri="{FF2B5EF4-FFF2-40B4-BE49-F238E27FC236}">
                <a16:creationId xmlns:a16="http://schemas.microsoft.com/office/drawing/2014/main" id="{7462275F-21E9-42D0-B1A2-F9E3AE8999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92313" y="260350"/>
            <a:ext cx="7851775" cy="1081088"/>
          </a:xfrm>
        </p:spPr>
        <p:txBody>
          <a:bodyPr/>
          <a:lstStyle/>
          <a:p>
            <a:pPr eaLnBrk="1" hangingPunct="1"/>
            <a:r>
              <a:rPr lang="sr-Latn-CS" altLang="sr-Latn-RS" sz="3600">
                <a:solidFill>
                  <a:srgbClr val="C00000"/>
                </a:solidFill>
                <a:latin typeface="Maiandra GD" panose="020E0502030308020204" pitchFamily="34" charset="0"/>
              </a:rPr>
              <a:t>Metode </a:t>
            </a:r>
            <a:r>
              <a:rPr lang="sr-Latn-CS" altLang="sr-Latn-RS" sz="3600">
                <a:solidFill>
                  <a:srgbClr val="7030A0"/>
                </a:solidFill>
                <a:latin typeface="Maiandra GD" panose="020E0502030308020204" pitchFamily="34" charset="0"/>
              </a:rPr>
              <a:t>hiperplazije</a:t>
            </a:r>
            <a:r>
              <a:rPr lang="sr-Latn-CS" altLang="sr-Latn-RS" sz="3600">
                <a:solidFill>
                  <a:srgbClr val="C00000"/>
                </a:solidFill>
                <a:latin typeface="Maiandra GD" panose="020E0502030308020204" pitchFamily="34" charset="0"/>
              </a:rPr>
              <a:t> miofibrila OMV</a:t>
            </a:r>
            <a:endParaRPr lang="sr-Latn-CS" altLang="sr-Latn-RS">
              <a:solidFill>
                <a:srgbClr val="C00000"/>
              </a:solidFill>
              <a:latin typeface="Maiandra GD" panose="020E0502030308020204" pitchFamily="34" charset="0"/>
            </a:endParaRP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3BC52051-EBEE-4C07-9391-826E4487760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00150" y="1341438"/>
            <a:ext cx="9716379" cy="5183187"/>
          </a:xfrm>
        </p:spPr>
        <p:txBody>
          <a:bodyPr rtlCol="0">
            <a:normAutofit lnSpcReduction="10000"/>
          </a:bodyPr>
          <a:lstStyle/>
          <a:p>
            <a:pPr marL="637200" indent="-457200" algn="l">
              <a:buFont typeface="Arial" panose="020B0604020202020204" pitchFamily="34" charset="0"/>
              <a:buChar char="•"/>
              <a:defRPr/>
            </a:pPr>
            <a:r>
              <a:rPr lang="sr-Latn-CS" sz="3200" dirty="0">
                <a:solidFill>
                  <a:srgbClr val="7030A0"/>
                </a:solidFill>
                <a:latin typeface="Maiandra GD" panose="020E0502030308020204" pitchFamily="34" charset="0"/>
              </a:rPr>
              <a:t>U tu svrhu se izvode </a:t>
            </a:r>
            <a:r>
              <a:rPr lang="sr-Latn-CS" sz="3200" dirty="0">
                <a:solidFill>
                  <a:srgbClr val="FF0000"/>
                </a:solidFill>
                <a:latin typeface="Maiandra GD" panose="020E0502030308020204" pitchFamily="34" charset="0"/>
              </a:rPr>
              <a:t>super serije</a:t>
            </a:r>
            <a:r>
              <a:rPr lang="sr-Latn-CS" sz="3200" dirty="0">
                <a:solidFill>
                  <a:srgbClr val="7030A0"/>
                </a:solidFill>
                <a:latin typeface="Maiandra GD" panose="020E0502030308020204" pitchFamily="34" charset="0"/>
              </a:rPr>
              <a:t>: 40 sek. – aktivnost + 40 sek. – oporavak, i 3 – 6 puta u jednoj seriji.</a:t>
            </a:r>
            <a:endParaRPr lang="sr-Latn-CS" sz="3200" b="1" dirty="0">
              <a:solidFill>
                <a:srgbClr val="7030A0"/>
              </a:solidFill>
              <a:latin typeface="Maiandra GD" panose="020E0502030308020204" pitchFamily="34" charset="0"/>
            </a:endParaRPr>
          </a:p>
          <a:p>
            <a:pPr marL="637200" indent="-457200" algn="l">
              <a:buFont typeface="Arial" panose="020B0604020202020204" pitchFamily="34" charset="0"/>
              <a:buChar char="•"/>
              <a:defRPr/>
            </a:pPr>
            <a:r>
              <a:rPr lang="sr-Latn-CS" sz="3200" dirty="0">
                <a:solidFill>
                  <a:srgbClr val="FF0000"/>
                </a:solidFill>
                <a:latin typeface="Maiandra GD" panose="020E0502030308020204" pitchFamily="34" charset="0"/>
              </a:rPr>
              <a:t>Broj serija </a:t>
            </a:r>
            <a:r>
              <a:rPr lang="sr-Latn-CS" sz="3200" dirty="0">
                <a:solidFill>
                  <a:srgbClr val="7030A0"/>
                </a:solidFill>
                <a:latin typeface="Maiandra GD" panose="020E0502030308020204" pitchFamily="34" charset="0"/>
              </a:rPr>
              <a:t>– od 1 – 3 (program za održavanje sposobnosti), do 4 – 9 serija (program za razvoj sposobnosti).</a:t>
            </a:r>
            <a:endParaRPr lang="sr-Latn-CS" sz="3200" b="1" dirty="0">
              <a:solidFill>
                <a:srgbClr val="7030A0"/>
              </a:solidFill>
              <a:latin typeface="Maiandra GD" panose="020E0502030308020204" pitchFamily="34" charset="0"/>
            </a:endParaRPr>
          </a:p>
          <a:p>
            <a:pPr marL="637200" indent="-457200" algn="l">
              <a:buFont typeface="Arial" panose="020B0604020202020204" pitchFamily="34" charset="0"/>
              <a:buChar char="•"/>
              <a:defRPr/>
            </a:pPr>
            <a:r>
              <a:rPr lang="sr-Latn-CS" sz="3200" dirty="0">
                <a:solidFill>
                  <a:srgbClr val="7030A0"/>
                </a:solidFill>
                <a:latin typeface="Maiandra GD" panose="020E0502030308020204" pitchFamily="34" charset="0"/>
              </a:rPr>
              <a:t>Broj serija se prilagođava nivou sposobnosti sportiste,</a:t>
            </a:r>
            <a:endParaRPr lang="sr-Latn-CS" sz="3200" b="1" dirty="0">
              <a:solidFill>
                <a:srgbClr val="7030A0"/>
              </a:solidFill>
              <a:latin typeface="Maiandra GD" panose="020E0502030308020204" pitchFamily="34" charset="0"/>
            </a:endParaRPr>
          </a:p>
          <a:p>
            <a:pPr marL="637200" indent="-457200" algn="l">
              <a:buFont typeface="Arial" panose="020B0604020202020204" pitchFamily="34" charset="0"/>
              <a:buChar char="•"/>
              <a:defRPr/>
            </a:pPr>
            <a:r>
              <a:rPr lang="sr-Latn-CS" sz="3200" dirty="0">
                <a:solidFill>
                  <a:srgbClr val="7030A0"/>
                </a:solidFill>
                <a:latin typeface="Maiandra GD" panose="020E0502030308020204" pitchFamily="34" charset="0"/>
              </a:rPr>
              <a:t>Važno je da, na kraju svake super serije, u poslednjim sekundama, treba da bude teško, a na kraju poslednje superserije treba da dođe do otkaza, </a:t>
            </a:r>
            <a:r>
              <a:rPr lang="sr-Latn-CS" sz="3200" dirty="0">
                <a:solidFill>
                  <a:srgbClr val="FF0000"/>
                </a:solidFill>
                <a:latin typeface="Maiandra GD" panose="020E0502030308020204" pitchFamily="34" charset="0"/>
              </a:rPr>
              <a:t>kao simptom mišićnog stresa</a:t>
            </a:r>
            <a:r>
              <a:rPr lang="sr-Latn-CS" sz="3200" dirty="0">
                <a:solidFill>
                  <a:srgbClr val="7030A0"/>
                </a:solidFill>
                <a:latin typeface="Maiandra GD" panose="020E0502030308020204" pitchFamily="34" charset="0"/>
              </a:rPr>
              <a:t>.</a:t>
            </a:r>
            <a:endParaRPr lang="sr-Latn-CS" sz="3200" b="1" dirty="0">
              <a:solidFill>
                <a:srgbClr val="7030A0"/>
              </a:solidFill>
              <a:latin typeface="Maiandra GD" panose="020E0502030308020204" pitchFamily="34" charset="0"/>
            </a:endParaRPr>
          </a:p>
          <a:p>
            <a:pPr marL="539750" indent="250825" algn="l" eaLnBrk="1" fontAlgn="auto" hangingPunct="1">
              <a:spcAft>
                <a:spcPts val="0"/>
              </a:spcAft>
              <a:defRPr/>
            </a:pPr>
            <a:endParaRPr lang="sr-Latn-CS" dirty="0">
              <a:solidFill>
                <a:srgbClr val="FFFF00"/>
              </a:solidFill>
              <a:latin typeface="Maiandra G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241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41068-04AC-4D23-A984-55BDFE4C0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2032"/>
            <a:ext cx="10515600" cy="1012873"/>
          </a:xfrm>
        </p:spPr>
        <p:txBody>
          <a:bodyPr>
            <a:noAutofit/>
          </a:bodyPr>
          <a:lstStyle/>
          <a:p>
            <a:pPr algn="ctr"/>
            <a:r>
              <a:rPr lang="sr-Latn-RS" sz="2800" dirty="0">
                <a:solidFill>
                  <a:srgbClr val="C00000"/>
                </a:solidFill>
                <a:latin typeface="Maiandra GD" panose="020E0502030308020204" pitchFamily="34" charset="0"/>
              </a:rPr>
              <a:t>REAKCIJE ORGANIZMA NA PRIMENJENA OPTEREĆENJA TREBA POSMATRATI CELOVITO - </a:t>
            </a:r>
            <a:r>
              <a:rPr lang="sr-Latn-RS" sz="2800" dirty="0">
                <a:solidFill>
                  <a:srgbClr val="7030A0"/>
                </a:solidFill>
                <a:latin typeface="Maiandra GD" panose="020E0502030308020204" pitchFamily="34" charset="0"/>
              </a:rPr>
              <a:t>HOLISTIČKI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7CE6E05-DB5A-4312-BDB3-195CDE8E536B}"/>
              </a:ext>
            </a:extLst>
          </p:cNvPr>
          <p:cNvSpPr/>
          <p:nvPr/>
        </p:nvSpPr>
        <p:spPr>
          <a:xfrm>
            <a:off x="1189892" y="1498210"/>
            <a:ext cx="9487486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RS" sz="28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reakcije organizma </a:t>
            </a:r>
            <a:r>
              <a:rPr lang="sr-Latn-RS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pokazatelji koji se </a:t>
            </a:r>
            <a:r>
              <a:rPr lang="sr-Latn-RS" sz="28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povećavaju</a:t>
            </a:r>
            <a:r>
              <a:rPr lang="sr-Latn-RS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(puls, laktati, nivo hormona korizola, ureje u krvi idr),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Latn-RS" sz="28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reakcije</a:t>
            </a:r>
            <a:r>
              <a:rPr lang="sr-Latn-RS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sr-Latn-RS" sz="28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organizma</a:t>
            </a:r>
            <a:r>
              <a:rPr lang="sr-Latn-RS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– pokazatelji koji se </a:t>
            </a:r>
            <a:r>
              <a:rPr lang="sr-Latn-RS" sz="28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snižavaju</a:t>
            </a:r>
            <a:r>
              <a:rPr lang="sr-Latn-RS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(telesna masa, hidratacija, oksidacija, nivo glikogena, aktiviranje insulina).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Latn-RS" sz="28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Proces  superkompenzacije glikogena </a:t>
            </a:r>
            <a:r>
              <a:rPr lang="sr-Latn-RS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najbolje ilustruje </a:t>
            </a:r>
            <a:r>
              <a:rPr lang="sr-Latn-RS" sz="28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ciklus treninga </a:t>
            </a:r>
            <a:r>
              <a:rPr lang="sr-Latn-RS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(opterećenje, stres, zamor) i </a:t>
            </a:r>
            <a:r>
              <a:rPr lang="sr-Latn-RS" sz="28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ciklusa oporavka </a:t>
            </a:r>
            <a:r>
              <a:rPr lang="sr-Latn-RS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(obnavljanje glikogena).</a:t>
            </a:r>
          </a:p>
        </p:txBody>
      </p:sp>
    </p:spTree>
    <p:extLst>
      <p:ext uri="{BB962C8B-B14F-4D97-AF65-F5344CB8AC3E}">
        <p14:creationId xmlns:p14="http://schemas.microsoft.com/office/powerpoint/2010/main" val="28980036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41068-04AC-4D23-A984-55BDFE4C0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9870"/>
            <a:ext cx="10515600" cy="661817"/>
          </a:xfrm>
        </p:spPr>
        <p:txBody>
          <a:bodyPr>
            <a:normAutofit fontScale="90000"/>
          </a:bodyPr>
          <a:lstStyle/>
          <a:p>
            <a:pPr algn="ctr"/>
            <a:r>
              <a:rPr lang="sr-Latn-RS" dirty="0">
                <a:solidFill>
                  <a:srgbClr val="C00000"/>
                </a:solidFill>
                <a:latin typeface="Maiandra GD" panose="020E0502030308020204" pitchFamily="34" charset="0"/>
                <a:ea typeface="Verdana" panose="020B0604030504040204" pitchFamily="34" charset="0"/>
              </a:rPr>
              <a:t>DINAMIKA I INTENZITET PROCESA</a:t>
            </a:r>
            <a:endParaRPr lang="sr-Latn-RS" dirty="0">
              <a:solidFill>
                <a:srgbClr val="7030A0"/>
              </a:solidFill>
              <a:latin typeface="Maiandra GD" panose="020E0502030308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7CE6E05-DB5A-4312-BDB3-195CDE8E536B}"/>
              </a:ext>
            </a:extLst>
          </p:cNvPr>
          <p:cNvSpPr/>
          <p:nvPr/>
        </p:nvSpPr>
        <p:spPr>
          <a:xfrm>
            <a:off x="1274298" y="1575582"/>
            <a:ext cx="10373751" cy="4529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r-Latn-RS" sz="28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Dekompenzacije </a:t>
            </a:r>
            <a:r>
              <a:rPr lang="sr-Latn-RS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(zamor, iscrpljenje = </a:t>
            </a:r>
            <a:r>
              <a:rPr lang="sr-Latn-RS" sz="28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katabolizam</a:t>
            </a:r>
            <a:r>
              <a:rPr lang="sr-Latn-RS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),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r-Latn-RS" sz="28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Kompenzacije</a:t>
            </a:r>
            <a:r>
              <a:rPr lang="sr-Latn-RS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(oporavak, obnavljanje = </a:t>
            </a:r>
            <a:r>
              <a:rPr lang="sr-Latn-RS" sz="28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anabolizam</a:t>
            </a:r>
            <a:r>
              <a:rPr lang="sr-Latn-RS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r-Latn-RS" sz="28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Superkomenzacije</a:t>
            </a:r>
            <a:r>
              <a:rPr lang="sr-Latn-RS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(nadoporavak, povećana radna sposobnost = </a:t>
            </a:r>
            <a:r>
              <a:rPr lang="sr-Latn-RS" sz="28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anabolizam</a:t>
            </a:r>
            <a:r>
              <a:rPr lang="sr-Latn-RS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),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r-Latn-RS" sz="28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Rekompenzacije</a:t>
            </a:r>
            <a:r>
              <a:rPr lang="sr-Latn-RS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(ponovno vraćanje stanja organizma na početni nivo).</a:t>
            </a:r>
          </a:p>
        </p:txBody>
      </p:sp>
    </p:spTree>
    <p:extLst>
      <p:ext uri="{BB962C8B-B14F-4D97-AF65-F5344CB8AC3E}">
        <p14:creationId xmlns:p14="http://schemas.microsoft.com/office/powerpoint/2010/main" val="23727147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41068-04AC-4D23-A984-55BDFE4C0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5035"/>
          </a:xfrm>
        </p:spPr>
        <p:txBody>
          <a:bodyPr>
            <a:noAutofit/>
          </a:bodyPr>
          <a:lstStyle/>
          <a:p>
            <a:pPr algn="ctr"/>
            <a:r>
              <a:rPr lang="sr-Latn-RS" sz="3200" dirty="0">
                <a:solidFill>
                  <a:srgbClr val="7030A0"/>
                </a:solidFill>
                <a:latin typeface="Maiandra GD" panose="020E0502030308020204" pitchFamily="34" charset="0"/>
              </a:rPr>
              <a:t>  OPTIMALAN ODNOS OPTEREĆENJA I OPORAVKA (RADA I ODMORA)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7CE6E05-DB5A-4312-BDB3-195CDE8E536B}"/>
              </a:ext>
            </a:extLst>
          </p:cNvPr>
          <p:cNvSpPr/>
          <p:nvPr/>
        </p:nvSpPr>
        <p:spPr>
          <a:xfrm>
            <a:off x="1116037" y="1716259"/>
            <a:ext cx="9959925" cy="39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sr-Latn-RS" sz="28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Naredni trening može da se provodi: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sz="28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Prekasno – u fazi </a:t>
            </a:r>
            <a:r>
              <a:rPr lang="sr-Latn-RS" sz="28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</a:t>
            </a:r>
            <a:r>
              <a:rPr lang="sr-Latn-RS" sz="28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kompenzacije, </a:t>
            </a:r>
            <a:r>
              <a:rPr lang="sr-Latn-RS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nakon što se izgube efekti prethodnog treninga,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sz="28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Prerano – u fazi </a:t>
            </a:r>
            <a:r>
              <a:rPr lang="sr-Latn-RS" sz="28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sub</a:t>
            </a:r>
            <a:r>
              <a:rPr lang="sr-Latn-RS" sz="28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kompenzacije, </a:t>
            </a:r>
            <a:r>
              <a:rPr lang="sr-Latn-RS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pre potpunog oporavka organizma od prethodnog treninga,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sz="28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Pravovremeno – u fazi </a:t>
            </a:r>
            <a:r>
              <a:rPr lang="sr-Latn-RS" sz="28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super</a:t>
            </a:r>
            <a:r>
              <a:rPr lang="sr-Latn-RS" sz="28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kompenzacije, </a:t>
            </a:r>
            <a:r>
              <a:rPr lang="sr-Latn-RS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nakon obnavljanja povećane radne sposobnosti, kao efekta prethodnog treninga.</a:t>
            </a:r>
          </a:p>
        </p:txBody>
      </p:sp>
    </p:spTree>
    <p:extLst>
      <p:ext uri="{BB962C8B-B14F-4D97-AF65-F5344CB8AC3E}">
        <p14:creationId xmlns:p14="http://schemas.microsoft.com/office/powerpoint/2010/main" val="7909515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>
            <a:extLst>
              <a:ext uri="{FF2B5EF4-FFF2-40B4-BE49-F238E27FC236}">
                <a16:creationId xmlns:a16="http://schemas.microsoft.com/office/drawing/2014/main" id="{CD27BF4E-9B3A-4C77-9D8D-40E8C7DEE3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40238" y="277813"/>
            <a:ext cx="5770562" cy="1139825"/>
          </a:xfrm>
        </p:spPr>
        <p:txBody>
          <a:bodyPr/>
          <a:lstStyle/>
          <a:p>
            <a:pPr algn="ctr" eaLnBrk="1" hangingPunct="1"/>
            <a:r>
              <a:rPr lang="sr-Latn-CS" altLang="sr-Latn-RS" sz="3200" b="1" dirty="0">
                <a:solidFill>
                  <a:srgbClr val="7030A0"/>
                </a:solidFill>
                <a:latin typeface="Maiandra GD" panose="020E0502030308020204" pitchFamily="34" charset="0"/>
              </a:rPr>
              <a:t>MODEL</a:t>
            </a:r>
            <a:br>
              <a:rPr lang="sr-Latn-CS" altLang="sr-Latn-RS" sz="3200" b="1" dirty="0">
                <a:solidFill>
                  <a:srgbClr val="7030A0"/>
                </a:solidFill>
                <a:latin typeface="Maiandra GD" panose="020E0502030308020204" pitchFamily="34" charset="0"/>
              </a:rPr>
            </a:br>
            <a:r>
              <a:rPr lang="sr-Latn-CS" altLang="sr-Latn-RS" sz="3200" b="1" dirty="0">
                <a:solidFill>
                  <a:srgbClr val="7030A0"/>
                </a:solidFill>
                <a:latin typeface="Maiandra GD" panose="020E0502030308020204" pitchFamily="34" charset="0"/>
              </a:rPr>
              <a:t> </a:t>
            </a:r>
            <a:r>
              <a:rPr lang="sr-Latn-CS" altLang="sr-Latn-RS" sz="3200" b="1" dirty="0">
                <a:solidFill>
                  <a:srgbClr val="C00000"/>
                </a:solidFill>
                <a:latin typeface="Maiandra GD" panose="020E0502030308020204" pitchFamily="34" charset="0"/>
              </a:rPr>
              <a:t>SUPER</a:t>
            </a:r>
            <a:r>
              <a:rPr lang="sr-Latn-CS" altLang="sr-Latn-RS" sz="3200" b="1" dirty="0">
                <a:solidFill>
                  <a:srgbClr val="7030A0"/>
                </a:solidFill>
                <a:latin typeface="Maiandra GD" panose="020E0502030308020204" pitchFamily="34" charset="0"/>
              </a:rPr>
              <a:t>KOMPENZACIJE</a:t>
            </a:r>
          </a:p>
        </p:txBody>
      </p:sp>
      <p:cxnSp>
        <p:nvCxnSpPr>
          <p:cNvPr id="80899" name="Straight Arrow Connector 4">
            <a:extLst>
              <a:ext uri="{FF2B5EF4-FFF2-40B4-BE49-F238E27FC236}">
                <a16:creationId xmlns:a16="http://schemas.microsoft.com/office/drawing/2014/main" id="{7895C0C9-92B7-4231-AF22-B64ACB8C64E8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071813" y="1268413"/>
            <a:ext cx="0" cy="40322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0900" name="Straight Arrow Connector 6">
            <a:extLst>
              <a:ext uri="{FF2B5EF4-FFF2-40B4-BE49-F238E27FC236}">
                <a16:creationId xmlns:a16="http://schemas.microsoft.com/office/drawing/2014/main" id="{70435E8D-995C-4FAE-925D-BDA29E7945C1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919288" y="3860800"/>
            <a:ext cx="7921625" cy="730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901" name="Freeform 24">
            <a:extLst>
              <a:ext uri="{FF2B5EF4-FFF2-40B4-BE49-F238E27FC236}">
                <a16:creationId xmlns:a16="http://schemas.microsoft.com/office/drawing/2014/main" id="{8970473F-2A1C-4F0A-8368-8936470C21FF}"/>
              </a:ext>
            </a:extLst>
          </p:cNvPr>
          <p:cNvSpPr>
            <a:spLocks/>
          </p:cNvSpPr>
          <p:nvPr/>
        </p:nvSpPr>
        <p:spPr bwMode="auto">
          <a:xfrm>
            <a:off x="3071813" y="3141663"/>
            <a:ext cx="6502400" cy="2238375"/>
          </a:xfrm>
          <a:custGeom>
            <a:avLst/>
            <a:gdLst>
              <a:gd name="T0" fmla="*/ 0 w 6502400"/>
              <a:gd name="T1" fmla="*/ 785492 h 2238828"/>
              <a:gd name="T2" fmla="*/ 1567543 w 6502400"/>
              <a:gd name="T3" fmla="*/ 2142902 h 2238828"/>
              <a:gd name="T4" fmla="*/ 4049486 w 6502400"/>
              <a:gd name="T5" fmla="*/ 242526 h 2238828"/>
              <a:gd name="T6" fmla="*/ 6150428 w 6502400"/>
              <a:gd name="T7" fmla="*/ 687758 h 2238828"/>
              <a:gd name="T8" fmla="*/ 6161312 w 6502400"/>
              <a:gd name="T9" fmla="*/ 687758 h 22388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502400"/>
              <a:gd name="T16" fmla="*/ 0 h 2238828"/>
              <a:gd name="T17" fmla="*/ 6502400 w 6502400"/>
              <a:gd name="T18" fmla="*/ 2238828 h 22388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502400" h="2238828">
                <a:moveTo>
                  <a:pt x="0" y="787400"/>
                </a:moveTo>
                <a:cubicBezTo>
                  <a:pt x="446314" y="1513114"/>
                  <a:pt x="892629" y="2238828"/>
                  <a:pt x="1567543" y="2148114"/>
                </a:cubicBezTo>
                <a:cubicBezTo>
                  <a:pt x="2242457" y="2057400"/>
                  <a:pt x="3285672" y="486228"/>
                  <a:pt x="4049486" y="243114"/>
                </a:cubicBezTo>
                <a:cubicBezTo>
                  <a:pt x="4813300" y="0"/>
                  <a:pt x="5798458" y="615042"/>
                  <a:pt x="6150429" y="689428"/>
                </a:cubicBezTo>
                <a:cubicBezTo>
                  <a:pt x="6502400" y="763814"/>
                  <a:pt x="6331857" y="726621"/>
                  <a:pt x="6161314" y="689428"/>
                </a:cubicBezTo>
              </a:path>
            </a:pathLst>
          </a:cu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sr-Latn-RS"/>
          </a:p>
        </p:txBody>
      </p:sp>
      <p:sp>
        <p:nvSpPr>
          <p:cNvPr id="80902" name="TextBox 25">
            <a:extLst>
              <a:ext uri="{FF2B5EF4-FFF2-40B4-BE49-F238E27FC236}">
                <a16:creationId xmlns:a16="http://schemas.microsoft.com/office/drawing/2014/main" id="{ED404DD7-FE05-4C1A-B4A9-913DC6EA66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088" y="620713"/>
            <a:ext cx="1800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sr-Latn-CS" altLang="sr-Latn-RS" sz="2400">
                <a:latin typeface="Maiandra GD" panose="020E0502030308020204" pitchFamily="34" charset="0"/>
              </a:rPr>
              <a:t>sposobnosti</a:t>
            </a:r>
          </a:p>
        </p:txBody>
      </p:sp>
      <p:sp>
        <p:nvSpPr>
          <p:cNvPr id="80903" name="TextBox 27">
            <a:extLst>
              <a:ext uri="{FF2B5EF4-FFF2-40B4-BE49-F238E27FC236}">
                <a16:creationId xmlns:a16="http://schemas.microsoft.com/office/drawing/2014/main" id="{E220E282-C5C6-475E-905A-B0F792EC6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8" y="5516563"/>
            <a:ext cx="2016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sr-Latn-CS" altLang="sr-Latn-RS" sz="1800">
              <a:latin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B3170AC-4194-46D5-A834-5B30FAA86D76}"/>
              </a:ext>
            </a:extLst>
          </p:cNvPr>
          <p:cNvSpPr txBox="1"/>
          <p:nvPr/>
        </p:nvSpPr>
        <p:spPr>
          <a:xfrm>
            <a:off x="2135188" y="5445125"/>
            <a:ext cx="2016125" cy="83185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2400" dirty="0">
                <a:solidFill>
                  <a:schemeClr val="bg1">
                    <a:lumMod val="50000"/>
                  </a:schemeClr>
                </a:solidFill>
                <a:latin typeface="Maiandra GD" pitchFamily="34" charset="0"/>
              </a:rPr>
              <a:t>zamor - pad sposobnosti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250959C-2E29-423D-A032-1958B9353C03}"/>
              </a:ext>
            </a:extLst>
          </p:cNvPr>
          <p:cNvSpPr/>
          <p:nvPr/>
        </p:nvSpPr>
        <p:spPr>
          <a:xfrm>
            <a:off x="4583113" y="5661025"/>
            <a:ext cx="2012950" cy="46196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2400" dirty="0">
                <a:solidFill>
                  <a:schemeClr val="bg1">
                    <a:lumMod val="50000"/>
                  </a:schemeClr>
                </a:solidFill>
                <a:latin typeface="Maiandra GD" pitchFamily="34" charset="0"/>
              </a:rPr>
              <a:t>kompenzacija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7EB39CC-FBE2-4EEF-8EB6-53915E16828D}"/>
              </a:ext>
            </a:extLst>
          </p:cNvPr>
          <p:cNvSpPr/>
          <p:nvPr/>
        </p:nvSpPr>
        <p:spPr>
          <a:xfrm>
            <a:off x="6600825" y="4868863"/>
            <a:ext cx="3024188" cy="4619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2400" dirty="0">
                <a:solidFill>
                  <a:schemeClr val="bg1">
                    <a:lumMod val="50000"/>
                  </a:schemeClr>
                </a:solidFill>
                <a:latin typeface="Maiandra GD" pitchFamily="34" charset="0"/>
              </a:rPr>
              <a:t>superkompenzacija</a:t>
            </a:r>
          </a:p>
        </p:txBody>
      </p:sp>
      <p:cxnSp>
        <p:nvCxnSpPr>
          <p:cNvPr id="80907" name="Straight Arrow Connector 34">
            <a:extLst>
              <a:ext uri="{FF2B5EF4-FFF2-40B4-BE49-F238E27FC236}">
                <a16:creationId xmlns:a16="http://schemas.microsoft.com/office/drawing/2014/main" id="{81A1FFED-6F52-4E09-9715-19A782683F7B}"/>
              </a:ext>
            </a:extLst>
          </p:cNvPr>
          <p:cNvCxnSpPr>
            <a:cxnSpLocks noChangeShapeType="1"/>
            <a:stCxn id="29" idx="0"/>
          </p:cNvCxnSpPr>
          <p:nvPr/>
        </p:nvCxnSpPr>
        <p:spPr bwMode="auto">
          <a:xfrm flipV="1">
            <a:off x="3143250" y="4724400"/>
            <a:ext cx="431800" cy="720725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0908" name="Straight Arrow Connector 36">
            <a:extLst>
              <a:ext uri="{FF2B5EF4-FFF2-40B4-BE49-F238E27FC236}">
                <a16:creationId xmlns:a16="http://schemas.microsoft.com/office/drawing/2014/main" id="{12D5394E-6F22-443D-BD18-4C73696BFC0D}"/>
              </a:ext>
            </a:extLst>
          </p:cNvPr>
          <p:cNvCxnSpPr>
            <a:cxnSpLocks noChangeShapeType="1"/>
            <a:stCxn id="30" idx="0"/>
          </p:cNvCxnSpPr>
          <p:nvPr/>
        </p:nvCxnSpPr>
        <p:spPr bwMode="auto">
          <a:xfrm flipV="1">
            <a:off x="5589588" y="4365625"/>
            <a:ext cx="290512" cy="129540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0909" name="Straight Arrow Connector 38">
            <a:extLst>
              <a:ext uri="{FF2B5EF4-FFF2-40B4-BE49-F238E27FC236}">
                <a16:creationId xmlns:a16="http://schemas.microsoft.com/office/drawing/2014/main" id="{08352F51-1AC7-48BB-92E7-9875F07708AE}"/>
              </a:ext>
            </a:extLst>
          </p:cNvPr>
          <p:cNvCxnSpPr>
            <a:cxnSpLocks noChangeShapeType="1"/>
            <a:stCxn id="31" idx="0"/>
          </p:cNvCxnSpPr>
          <p:nvPr/>
        </p:nvCxnSpPr>
        <p:spPr bwMode="auto">
          <a:xfrm flipH="1" flipV="1">
            <a:off x="7391400" y="3860800"/>
            <a:ext cx="720725" cy="1008063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" name="Down Arrow 39">
            <a:extLst>
              <a:ext uri="{FF2B5EF4-FFF2-40B4-BE49-F238E27FC236}">
                <a16:creationId xmlns:a16="http://schemas.microsoft.com/office/drawing/2014/main" id="{84C3B1C9-F1D9-4274-9995-8F3B62F6A64D}"/>
              </a:ext>
            </a:extLst>
          </p:cNvPr>
          <p:cNvSpPr/>
          <p:nvPr/>
        </p:nvSpPr>
        <p:spPr bwMode="auto">
          <a:xfrm>
            <a:off x="3792538" y="3213100"/>
            <a:ext cx="287337" cy="1728788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36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41" name="Down Arrow 40">
            <a:extLst>
              <a:ext uri="{FF2B5EF4-FFF2-40B4-BE49-F238E27FC236}">
                <a16:creationId xmlns:a16="http://schemas.microsoft.com/office/drawing/2014/main" id="{505E60B0-CFA9-4D78-B332-6DF53D28D203}"/>
              </a:ext>
            </a:extLst>
          </p:cNvPr>
          <p:cNvSpPr/>
          <p:nvPr/>
        </p:nvSpPr>
        <p:spPr bwMode="auto">
          <a:xfrm>
            <a:off x="5303838" y="3213100"/>
            <a:ext cx="287337" cy="1439863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36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42" name="Down Arrow 41">
            <a:extLst>
              <a:ext uri="{FF2B5EF4-FFF2-40B4-BE49-F238E27FC236}">
                <a16:creationId xmlns:a16="http://schemas.microsoft.com/office/drawing/2014/main" id="{E2F60F23-1ED5-4B64-9571-4E3332F33779}"/>
              </a:ext>
            </a:extLst>
          </p:cNvPr>
          <p:cNvSpPr/>
          <p:nvPr/>
        </p:nvSpPr>
        <p:spPr bwMode="auto">
          <a:xfrm>
            <a:off x="6888163" y="2492375"/>
            <a:ext cx="144462" cy="936625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36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80913" name="Rectangle 42">
            <a:extLst>
              <a:ext uri="{FF2B5EF4-FFF2-40B4-BE49-F238E27FC236}">
                <a16:creationId xmlns:a16="http://schemas.microsoft.com/office/drawing/2014/main" id="{33C1DDDC-1DA3-451B-BC9F-D5CBE34982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9150" y="2492375"/>
            <a:ext cx="11255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sr-Latn-CS" altLang="sr-Latn-RS" sz="2400">
                <a:latin typeface="Maiandra GD" panose="020E0502030308020204" pitchFamily="34" charset="0"/>
              </a:rPr>
              <a:t>trening</a:t>
            </a:r>
          </a:p>
        </p:txBody>
      </p:sp>
      <p:sp>
        <p:nvSpPr>
          <p:cNvPr id="80914" name="Rectangle 43">
            <a:extLst>
              <a:ext uri="{FF2B5EF4-FFF2-40B4-BE49-F238E27FC236}">
                <a16:creationId xmlns:a16="http://schemas.microsoft.com/office/drawing/2014/main" id="{BE0FE673-901A-4E6C-9032-3AD36EB0CF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2513" y="2492375"/>
            <a:ext cx="1473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sr-Latn-CS" altLang="sr-Latn-RS" sz="2400">
                <a:latin typeface="Maiandra GD" panose="020E0502030308020204" pitchFamily="34" charset="0"/>
              </a:rPr>
              <a:t>oporavak</a:t>
            </a:r>
          </a:p>
        </p:txBody>
      </p:sp>
      <p:sp>
        <p:nvSpPr>
          <p:cNvPr id="80915" name="Rectangle 44">
            <a:extLst>
              <a:ext uri="{FF2B5EF4-FFF2-40B4-BE49-F238E27FC236}">
                <a16:creationId xmlns:a16="http://schemas.microsoft.com/office/drawing/2014/main" id="{8CC01EFB-6FB3-4702-9DC1-746664C332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1538" y="1844675"/>
            <a:ext cx="27400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sr-Latn-CS" altLang="sr-Latn-RS" sz="2400">
                <a:latin typeface="Maiandra GD" panose="020E0502030308020204" pitchFamily="34" charset="0"/>
              </a:rPr>
              <a:t>utakmica ili trening</a:t>
            </a:r>
          </a:p>
        </p:txBody>
      </p:sp>
    </p:spTree>
    <p:extLst>
      <p:ext uri="{BB962C8B-B14F-4D97-AF65-F5344CB8AC3E}">
        <p14:creationId xmlns:p14="http://schemas.microsoft.com/office/powerpoint/2010/main" val="1353284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>
            <a:extLst>
              <a:ext uri="{FF2B5EF4-FFF2-40B4-BE49-F238E27FC236}">
                <a16:creationId xmlns:a16="http://schemas.microsoft.com/office/drawing/2014/main" id="{7DF1F854-A0A8-4648-93A5-74A088FDDC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92313" y="661182"/>
            <a:ext cx="7851775" cy="680256"/>
          </a:xfrm>
        </p:spPr>
        <p:txBody>
          <a:bodyPr/>
          <a:lstStyle/>
          <a:p>
            <a:pPr eaLnBrk="1" hangingPunct="1"/>
            <a:r>
              <a:rPr lang="sr-Latn-CS" altLang="sr-Latn-RS" sz="4000" dirty="0">
                <a:solidFill>
                  <a:srgbClr val="C00000"/>
                </a:solidFill>
                <a:latin typeface="Maiandra GD" panose="020E0502030308020204" pitchFamily="34" charset="0"/>
              </a:rPr>
              <a:t>Zakon superkompenzacije</a:t>
            </a:r>
          </a:p>
        </p:txBody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863980FD-94BD-44F8-BDC2-4B0A9BDEF0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9255" y="2045921"/>
            <a:ext cx="9453489" cy="3960813"/>
          </a:xfrm>
        </p:spPr>
        <p:txBody>
          <a:bodyPr>
            <a:normAutofit fontScale="92500"/>
          </a:bodyPr>
          <a:lstStyle/>
          <a:p>
            <a:pPr marL="636588" indent="-457200" algn="l" eaLnBrk="1" hangingPunct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sr-Latn-CS" altLang="sr-Latn-RS" sz="3200" dirty="0">
                <a:solidFill>
                  <a:srgbClr val="C00000"/>
                </a:solidFill>
                <a:latin typeface="Maiandra GD" panose="020E0502030308020204" pitchFamily="34" charset="0"/>
              </a:rPr>
              <a:t>Zakon </a:t>
            </a:r>
            <a:r>
              <a:rPr lang="sr-Latn-CS" altLang="sr-Latn-RS" sz="3200" dirty="0">
                <a:solidFill>
                  <a:srgbClr val="7030A0"/>
                </a:solidFill>
                <a:latin typeface="Maiandra GD" panose="020E0502030308020204" pitchFamily="34" charset="0"/>
              </a:rPr>
              <a:t>superkompenzacije je primenjiv za sve biološka jedinjenja i strukture</a:t>
            </a:r>
            <a:r>
              <a:rPr lang="sr-Latn-CS" altLang="sr-Latn-RS" sz="3200" dirty="0">
                <a:solidFill>
                  <a:srgbClr val="C00000"/>
                </a:solidFill>
                <a:latin typeface="Maiandra GD" panose="020E0502030308020204" pitchFamily="34" charset="0"/>
              </a:rPr>
              <a:t>, koje se u određenoj meri rashoduju ili narušavaju pri mišićnoj aktivnosti i resintezuju se u toku odmora. </a:t>
            </a:r>
          </a:p>
          <a:p>
            <a:pPr marL="636588" indent="-457200" algn="l" eaLnBrk="1" hangingPunct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sr-Latn-CS" altLang="sr-Latn-RS" sz="3200" dirty="0">
                <a:solidFill>
                  <a:srgbClr val="7030A0"/>
                </a:solidFill>
                <a:latin typeface="Maiandra GD" panose="020E0502030308020204" pitchFamily="34" charset="0"/>
              </a:rPr>
              <a:t>Tu spadaju: </a:t>
            </a:r>
            <a:r>
              <a:rPr lang="sr-Latn-CS" altLang="sr-Latn-RS" sz="3900" dirty="0">
                <a:solidFill>
                  <a:srgbClr val="C00000"/>
                </a:solidFill>
                <a:latin typeface="Maiandra GD" panose="020E0502030308020204" pitchFamily="34" charset="0"/>
              </a:rPr>
              <a:t>kreatinfosfat</a:t>
            </a:r>
            <a:r>
              <a:rPr lang="sr-Latn-CS" altLang="sr-Latn-RS" sz="3900" dirty="0">
                <a:solidFill>
                  <a:srgbClr val="7030A0"/>
                </a:solidFill>
                <a:latin typeface="Maiandra GD" panose="020E0502030308020204" pitchFamily="34" charset="0"/>
              </a:rPr>
              <a:t>, glikogen, </a:t>
            </a:r>
            <a:r>
              <a:rPr lang="sr-Latn-CS" altLang="sr-Latn-RS" sz="3900" dirty="0">
                <a:solidFill>
                  <a:srgbClr val="C00000"/>
                </a:solidFill>
                <a:latin typeface="Maiandra GD" panose="020E0502030308020204" pitchFamily="34" charset="0"/>
              </a:rPr>
              <a:t>strukturni i fermentni proteini</a:t>
            </a:r>
            <a:r>
              <a:rPr lang="sr-Latn-CS" altLang="sr-Latn-RS" sz="3900" dirty="0">
                <a:solidFill>
                  <a:srgbClr val="7030A0"/>
                </a:solidFill>
                <a:latin typeface="Maiandra GD" panose="020E0502030308020204" pitchFamily="34" charset="0"/>
              </a:rPr>
              <a:t>, fosfolipidi, ćelijske organele (</a:t>
            </a:r>
            <a:r>
              <a:rPr lang="sr-Latn-CS" altLang="sr-Latn-RS" sz="3900" dirty="0">
                <a:solidFill>
                  <a:srgbClr val="C00000"/>
                </a:solidFill>
                <a:latin typeface="Maiandra GD" panose="020E0502030308020204" pitchFamily="34" charset="0"/>
              </a:rPr>
              <a:t>mitohondrije</a:t>
            </a:r>
            <a:r>
              <a:rPr lang="sr-Latn-CS" altLang="sr-Latn-RS" sz="3900" dirty="0">
                <a:solidFill>
                  <a:srgbClr val="7030A0"/>
                </a:solidFill>
                <a:latin typeface="Maiandra GD" panose="020E0502030308020204" pitchFamily="34" charset="0"/>
              </a:rPr>
              <a:t>, </a:t>
            </a:r>
            <a:r>
              <a:rPr lang="sr-Latn-CS" altLang="sr-Latn-RS" sz="3900" dirty="0">
                <a:solidFill>
                  <a:srgbClr val="C00000"/>
                </a:solidFill>
                <a:latin typeface="Maiandra GD" panose="020E0502030308020204" pitchFamily="34" charset="0"/>
              </a:rPr>
              <a:t>lizosomi</a:t>
            </a:r>
            <a:r>
              <a:rPr lang="sr-Latn-CS" altLang="sr-Latn-RS" sz="3900" dirty="0">
                <a:solidFill>
                  <a:srgbClr val="7030A0"/>
                </a:solidFill>
                <a:latin typeface="Maiandra GD" panose="020E0502030308020204" pitchFamily="34" charset="0"/>
              </a:rPr>
              <a:t>).</a:t>
            </a:r>
            <a:endParaRPr lang="sr-Latn-CS" altLang="sr-Latn-RS" sz="3200" dirty="0">
              <a:solidFill>
                <a:srgbClr val="7030A0"/>
              </a:solidFill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4831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>
            <a:extLst>
              <a:ext uri="{FF2B5EF4-FFF2-40B4-BE49-F238E27FC236}">
                <a16:creationId xmlns:a16="http://schemas.microsoft.com/office/drawing/2014/main" id="{B0AEDB38-277F-4889-A77A-E0F55B042F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11675" y="277813"/>
            <a:ext cx="5699125" cy="1139825"/>
          </a:xfrm>
        </p:spPr>
        <p:txBody>
          <a:bodyPr/>
          <a:lstStyle/>
          <a:p>
            <a:pPr algn="ctr" eaLnBrk="1" hangingPunct="1"/>
            <a:r>
              <a:rPr lang="sr-Latn-CS" altLang="sr-Latn-RS" sz="3200" b="1">
                <a:solidFill>
                  <a:srgbClr val="7030A0"/>
                </a:solidFill>
                <a:latin typeface="Maiandra GD" panose="020E0502030308020204" pitchFamily="34" charset="0"/>
              </a:rPr>
              <a:t>MODEL</a:t>
            </a:r>
            <a:br>
              <a:rPr lang="sr-Latn-CS" altLang="sr-Latn-RS" sz="3200" b="1">
                <a:solidFill>
                  <a:srgbClr val="7030A0"/>
                </a:solidFill>
                <a:latin typeface="Maiandra GD" panose="020E0502030308020204" pitchFamily="34" charset="0"/>
              </a:rPr>
            </a:br>
            <a:r>
              <a:rPr lang="sr-Latn-CS" altLang="sr-Latn-RS" sz="3200" b="1">
                <a:solidFill>
                  <a:srgbClr val="7030A0"/>
                </a:solidFill>
                <a:latin typeface="Maiandra GD" panose="020E0502030308020204" pitchFamily="34" charset="0"/>
              </a:rPr>
              <a:t> KOMPENZACIJE</a:t>
            </a:r>
          </a:p>
        </p:txBody>
      </p:sp>
      <p:cxnSp>
        <p:nvCxnSpPr>
          <p:cNvPr id="82947" name="Straight Arrow Connector 4">
            <a:extLst>
              <a:ext uri="{FF2B5EF4-FFF2-40B4-BE49-F238E27FC236}">
                <a16:creationId xmlns:a16="http://schemas.microsoft.com/office/drawing/2014/main" id="{785AD318-79B4-4B97-AC8D-4199623ABD02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071813" y="1268413"/>
            <a:ext cx="0" cy="40322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948" name="Straight Arrow Connector 6">
            <a:extLst>
              <a:ext uri="{FF2B5EF4-FFF2-40B4-BE49-F238E27FC236}">
                <a16:creationId xmlns:a16="http://schemas.microsoft.com/office/drawing/2014/main" id="{880BFA8A-1A65-46C5-A90F-628ED76B24A4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919288" y="3860800"/>
            <a:ext cx="7921625" cy="730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949" name="Freeform 24">
            <a:extLst>
              <a:ext uri="{FF2B5EF4-FFF2-40B4-BE49-F238E27FC236}">
                <a16:creationId xmlns:a16="http://schemas.microsoft.com/office/drawing/2014/main" id="{9D97544A-94BA-4034-8FDB-6F826B404AF6}"/>
              </a:ext>
            </a:extLst>
          </p:cNvPr>
          <p:cNvSpPr>
            <a:spLocks/>
          </p:cNvSpPr>
          <p:nvPr/>
        </p:nvSpPr>
        <p:spPr bwMode="auto">
          <a:xfrm>
            <a:off x="3071813" y="3141663"/>
            <a:ext cx="6502400" cy="2238375"/>
          </a:xfrm>
          <a:custGeom>
            <a:avLst/>
            <a:gdLst>
              <a:gd name="T0" fmla="*/ 0 w 6502400"/>
              <a:gd name="T1" fmla="*/ 785492 h 2238828"/>
              <a:gd name="T2" fmla="*/ 1567543 w 6502400"/>
              <a:gd name="T3" fmla="*/ 2142902 h 2238828"/>
              <a:gd name="T4" fmla="*/ 4049486 w 6502400"/>
              <a:gd name="T5" fmla="*/ 242526 h 2238828"/>
              <a:gd name="T6" fmla="*/ 6150428 w 6502400"/>
              <a:gd name="T7" fmla="*/ 687758 h 2238828"/>
              <a:gd name="T8" fmla="*/ 6161312 w 6502400"/>
              <a:gd name="T9" fmla="*/ 687758 h 22388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502400"/>
              <a:gd name="T16" fmla="*/ 0 h 2238828"/>
              <a:gd name="T17" fmla="*/ 6502400 w 6502400"/>
              <a:gd name="T18" fmla="*/ 2238828 h 22388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502400" h="2238828">
                <a:moveTo>
                  <a:pt x="0" y="787400"/>
                </a:moveTo>
                <a:cubicBezTo>
                  <a:pt x="446314" y="1513114"/>
                  <a:pt x="892629" y="2238828"/>
                  <a:pt x="1567543" y="2148114"/>
                </a:cubicBezTo>
                <a:cubicBezTo>
                  <a:pt x="2242457" y="2057400"/>
                  <a:pt x="3285672" y="486228"/>
                  <a:pt x="4049486" y="243114"/>
                </a:cubicBezTo>
                <a:cubicBezTo>
                  <a:pt x="4813300" y="0"/>
                  <a:pt x="5798458" y="615042"/>
                  <a:pt x="6150429" y="689428"/>
                </a:cubicBezTo>
                <a:cubicBezTo>
                  <a:pt x="6502400" y="763814"/>
                  <a:pt x="6331857" y="726621"/>
                  <a:pt x="6161314" y="689428"/>
                </a:cubicBezTo>
              </a:path>
            </a:pathLst>
          </a:cu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sr-Latn-RS"/>
          </a:p>
        </p:txBody>
      </p:sp>
      <p:sp>
        <p:nvSpPr>
          <p:cNvPr id="82950" name="TextBox 25">
            <a:extLst>
              <a:ext uri="{FF2B5EF4-FFF2-40B4-BE49-F238E27FC236}">
                <a16:creationId xmlns:a16="http://schemas.microsoft.com/office/drawing/2014/main" id="{3741E9E8-CE5F-4451-B8A2-911328B4FF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088" y="620713"/>
            <a:ext cx="1800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sr-Latn-CS" altLang="sr-Latn-RS" sz="2400">
                <a:latin typeface="Maiandra GD" panose="020E0502030308020204" pitchFamily="34" charset="0"/>
              </a:rPr>
              <a:t>treniranost</a:t>
            </a:r>
          </a:p>
        </p:txBody>
      </p:sp>
      <p:sp>
        <p:nvSpPr>
          <p:cNvPr id="82951" name="TextBox 27">
            <a:extLst>
              <a:ext uri="{FF2B5EF4-FFF2-40B4-BE49-F238E27FC236}">
                <a16:creationId xmlns:a16="http://schemas.microsoft.com/office/drawing/2014/main" id="{00DC67ED-3C0A-419D-93D0-8DECA6260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8" y="5516563"/>
            <a:ext cx="2016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sr-Latn-CS" altLang="sr-Latn-RS" sz="1800">
              <a:latin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A92C526-DCC6-4CE5-BE16-7095B817A8A3}"/>
              </a:ext>
            </a:extLst>
          </p:cNvPr>
          <p:cNvSpPr txBox="1"/>
          <p:nvPr/>
        </p:nvSpPr>
        <p:spPr>
          <a:xfrm>
            <a:off x="2135188" y="5445125"/>
            <a:ext cx="2016125" cy="83185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2400" dirty="0">
                <a:solidFill>
                  <a:schemeClr val="bg1">
                    <a:lumMod val="50000"/>
                  </a:schemeClr>
                </a:solidFill>
                <a:latin typeface="Maiandra GD" pitchFamily="34" charset="0"/>
              </a:rPr>
              <a:t>zamor - pad sposobnosti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6C30C92-1421-4C1B-A74B-D8066A895539}"/>
              </a:ext>
            </a:extLst>
          </p:cNvPr>
          <p:cNvSpPr/>
          <p:nvPr/>
        </p:nvSpPr>
        <p:spPr>
          <a:xfrm>
            <a:off x="4583113" y="5661025"/>
            <a:ext cx="2012950" cy="46196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2400" dirty="0">
                <a:solidFill>
                  <a:schemeClr val="bg1">
                    <a:lumMod val="50000"/>
                  </a:schemeClr>
                </a:solidFill>
                <a:latin typeface="Maiandra GD" pitchFamily="34" charset="0"/>
              </a:rPr>
              <a:t>kompenzacija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009CCFE-BE86-4584-BE9F-30E9AC05336B}"/>
              </a:ext>
            </a:extLst>
          </p:cNvPr>
          <p:cNvSpPr/>
          <p:nvPr/>
        </p:nvSpPr>
        <p:spPr>
          <a:xfrm>
            <a:off x="6600825" y="4868863"/>
            <a:ext cx="3024188" cy="4619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2400" dirty="0">
                <a:solidFill>
                  <a:schemeClr val="bg1">
                    <a:lumMod val="50000"/>
                  </a:schemeClr>
                </a:solidFill>
                <a:latin typeface="Maiandra GD" pitchFamily="34" charset="0"/>
              </a:rPr>
              <a:t>superkompenzacija</a:t>
            </a:r>
          </a:p>
        </p:txBody>
      </p:sp>
      <p:cxnSp>
        <p:nvCxnSpPr>
          <p:cNvPr id="82955" name="Straight Arrow Connector 34">
            <a:extLst>
              <a:ext uri="{FF2B5EF4-FFF2-40B4-BE49-F238E27FC236}">
                <a16:creationId xmlns:a16="http://schemas.microsoft.com/office/drawing/2014/main" id="{3DA3A5D2-474C-4014-A1F4-B106F28596CB}"/>
              </a:ext>
            </a:extLst>
          </p:cNvPr>
          <p:cNvCxnSpPr>
            <a:cxnSpLocks noChangeShapeType="1"/>
            <a:stCxn id="29" idx="0"/>
          </p:cNvCxnSpPr>
          <p:nvPr/>
        </p:nvCxnSpPr>
        <p:spPr bwMode="auto">
          <a:xfrm flipV="1">
            <a:off x="3143250" y="4724400"/>
            <a:ext cx="431800" cy="720725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956" name="Straight Arrow Connector 36">
            <a:extLst>
              <a:ext uri="{FF2B5EF4-FFF2-40B4-BE49-F238E27FC236}">
                <a16:creationId xmlns:a16="http://schemas.microsoft.com/office/drawing/2014/main" id="{9C3CD049-3997-498A-AB18-1FC9CF032B63}"/>
              </a:ext>
            </a:extLst>
          </p:cNvPr>
          <p:cNvCxnSpPr>
            <a:cxnSpLocks noChangeShapeType="1"/>
            <a:stCxn id="30" idx="0"/>
          </p:cNvCxnSpPr>
          <p:nvPr/>
        </p:nvCxnSpPr>
        <p:spPr bwMode="auto">
          <a:xfrm flipV="1">
            <a:off x="5589588" y="4365625"/>
            <a:ext cx="290512" cy="129540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957" name="Straight Arrow Connector 38">
            <a:extLst>
              <a:ext uri="{FF2B5EF4-FFF2-40B4-BE49-F238E27FC236}">
                <a16:creationId xmlns:a16="http://schemas.microsoft.com/office/drawing/2014/main" id="{BEC40269-3CAD-4523-9412-629A8E63CE98}"/>
              </a:ext>
            </a:extLst>
          </p:cNvPr>
          <p:cNvCxnSpPr>
            <a:cxnSpLocks noChangeShapeType="1"/>
            <a:stCxn id="31" idx="0"/>
          </p:cNvCxnSpPr>
          <p:nvPr/>
        </p:nvCxnSpPr>
        <p:spPr bwMode="auto">
          <a:xfrm flipH="1" flipV="1">
            <a:off x="7391400" y="3860800"/>
            <a:ext cx="720725" cy="1008063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" name="Down Arrow 39">
            <a:extLst>
              <a:ext uri="{FF2B5EF4-FFF2-40B4-BE49-F238E27FC236}">
                <a16:creationId xmlns:a16="http://schemas.microsoft.com/office/drawing/2014/main" id="{D75B5E82-9ED2-486F-879E-22245A71D64F}"/>
              </a:ext>
            </a:extLst>
          </p:cNvPr>
          <p:cNvSpPr/>
          <p:nvPr/>
        </p:nvSpPr>
        <p:spPr bwMode="auto">
          <a:xfrm>
            <a:off x="3792538" y="3213100"/>
            <a:ext cx="287337" cy="1728788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36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41" name="Down Arrow 40">
            <a:extLst>
              <a:ext uri="{FF2B5EF4-FFF2-40B4-BE49-F238E27FC236}">
                <a16:creationId xmlns:a16="http://schemas.microsoft.com/office/drawing/2014/main" id="{D2D1D6FA-1416-4B60-B4C5-64B1185430C3}"/>
              </a:ext>
            </a:extLst>
          </p:cNvPr>
          <p:cNvSpPr/>
          <p:nvPr/>
        </p:nvSpPr>
        <p:spPr bwMode="auto">
          <a:xfrm>
            <a:off x="5303838" y="3213100"/>
            <a:ext cx="287337" cy="1439863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36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42" name="Down Arrow 41">
            <a:extLst>
              <a:ext uri="{FF2B5EF4-FFF2-40B4-BE49-F238E27FC236}">
                <a16:creationId xmlns:a16="http://schemas.microsoft.com/office/drawing/2014/main" id="{2ADB23A8-EA97-44DB-9A2D-E8E5527BFB48}"/>
              </a:ext>
            </a:extLst>
          </p:cNvPr>
          <p:cNvSpPr/>
          <p:nvPr/>
        </p:nvSpPr>
        <p:spPr bwMode="auto">
          <a:xfrm>
            <a:off x="9336088" y="2852738"/>
            <a:ext cx="144462" cy="936625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36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82961" name="Rectangle 42">
            <a:extLst>
              <a:ext uri="{FF2B5EF4-FFF2-40B4-BE49-F238E27FC236}">
                <a16:creationId xmlns:a16="http://schemas.microsoft.com/office/drawing/2014/main" id="{4C21BC7E-2CA5-450F-8D7E-D4601959F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9150" y="2492375"/>
            <a:ext cx="11255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sr-Latn-CS" altLang="sr-Latn-RS" sz="2400">
                <a:latin typeface="Maiandra GD" panose="020E0502030308020204" pitchFamily="34" charset="0"/>
              </a:rPr>
              <a:t>trening</a:t>
            </a:r>
          </a:p>
        </p:txBody>
      </p:sp>
      <p:sp>
        <p:nvSpPr>
          <p:cNvPr id="82962" name="Rectangle 43">
            <a:extLst>
              <a:ext uri="{FF2B5EF4-FFF2-40B4-BE49-F238E27FC236}">
                <a16:creationId xmlns:a16="http://schemas.microsoft.com/office/drawing/2014/main" id="{EDAA7631-BECB-4241-BF21-D5CCB24F58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2513" y="2492375"/>
            <a:ext cx="1473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sr-Latn-CS" altLang="sr-Latn-RS" sz="2400">
                <a:latin typeface="Maiandra GD" panose="020E0502030308020204" pitchFamily="34" charset="0"/>
              </a:rPr>
              <a:t>oporavak</a:t>
            </a:r>
          </a:p>
        </p:txBody>
      </p:sp>
      <p:sp>
        <p:nvSpPr>
          <p:cNvPr id="82963" name="Rectangle 44">
            <a:extLst>
              <a:ext uri="{FF2B5EF4-FFF2-40B4-BE49-F238E27FC236}">
                <a16:creationId xmlns:a16="http://schemas.microsoft.com/office/drawing/2014/main" id="{F963327B-70DD-4433-AC04-3B0648F54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5000" y="1844675"/>
            <a:ext cx="20875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sr-Latn-CS" altLang="sr-Latn-RS" sz="2400">
                <a:solidFill>
                  <a:srgbClr val="7030A0"/>
                </a:solidFill>
                <a:latin typeface="Maiandra GD" panose="020E0502030308020204" pitchFamily="34" charset="0"/>
              </a:rPr>
              <a:t>sledeći trening</a:t>
            </a:r>
          </a:p>
        </p:txBody>
      </p:sp>
    </p:spTree>
    <p:extLst>
      <p:ext uri="{BB962C8B-B14F-4D97-AF65-F5344CB8AC3E}">
        <p14:creationId xmlns:p14="http://schemas.microsoft.com/office/powerpoint/2010/main" val="2858185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id="{2AF48D4A-949C-43BA-8745-3D0E52831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0748" y="981075"/>
            <a:ext cx="8945217" cy="400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buNone/>
            </a:pPr>
            <a:r>
              <a:rPr lang="sr-Latn-RS" sz="4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Seminar za trenere</a:t>
            </a:r>
            <a:r>
              <a:rPr lang="sr-Latn-RS" sz="40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</a:p>
          <a:p>
            <a:pPr algn="ctr">
              <a:buNone/>
            </a:pPr>
            <a:endParaRPr lang="sr-Latn-RS" sz="28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>
              <a:buNone/>
            </a:pPr>
            <a:r>
              <a:rPr lang="sr-Latn-RS" sz="4800" dirty="0">
                <a:solidFill>
                  <a:srgbClr val="C00000"/>
                </a:solidFill>
                <a:latin typeface="Maiandra GD" panose="020E0502030308020204" pitchFamily="34" charset="0"/>
                <a:ea typeface="Verdana" panose="020B0604030504040204" pitchFamily="34" charset="0"/>
              </a:rPr>
              <a:t>PERIODIZACIJA TRENINGA ATLETIČARA </a:t>
            </a:r>
          </a:p>
          <a:p>
            <a:pPr algn="ctr">
              <a:buNone/>
            </a:pPr>
            <a:endParaRPr lang="sr-Latn-RS" sz="32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r-Latn-CS" altLang="sr-Latn-RS" sz="32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Prva od osam tema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1">
            <a:extLst>
              <a:ext uri="{FF2B5EF4-FFF2-40B4-BE49-F238E27FC236}">
                <a16:creationId xmlns:a16="http://schemas.microsoft.com/office/drawing/2014/main" id="{813092F9-42F0-410A-9A5C-2266237EEF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56138" y="277813"/>
            <a:ext cx="5554662" cy="1139825"/>
          </a:xfrm>
        </p:spPr>
        <p:txBody>
          <a:bodyPr/>
          <a:lstStyle/>
          <a:p>
            <a:pPr algn="ctr" eaLnBrk="1" hangingPunct="1"/>
            <a:r>
              <a:rPr lang="sr-Latn-CS" altLang="sr-Latn-RS" sz="3200" b="1" dirty="0">
                <a:solidFill>
                  <a:srgbClr val="7030A0"/>
                </a:solidFill>
                <a:latin typeface="Maiandra GD" panose="020E0502030308020204" pitchFamily="34" charset="0"/>
              </a:rPr>
              <a:t>MODEL</a:t>
            </a:r>
            <a:br>
              <a:rPr lang="sr-Latn-CS" altLang="sr-Latn-RS" sz="3200" b="1" dirty="0">
                <a:solidFill>
                  <a:srgbClr val="FFFF00"/>
                </a:solidFill>
                <a:latin typeface="Maiandra GD" panose="020E0502030308020204" pitchFamily="34" charset="0"/>
              </a:rPr>
            </a:br>
            <a:r>
              <a:rPr lang="sr-Latn-CS" altLang="sr-Latn-RS" sz="3200" b="1" dirty="0">
                <a:solidFill>
                  <a:srgbClr val="FFFF00"/>
                </a:solidFill>
                <a:latin typeface="Maiandra GD" panose="020E0502030308020204" pitchFamily="34" charset="0"/>
              </a:rPr>
              <a:t> </a:t>
            </a:r>
            <a:r>
              <a:rPr lang="sr-Latn-CS" altLang="sr-Latn-RS" sz="3200" b="1" dirty="0">
                <a:solidFill>
                  <a:srgbClr val="FF0000"/>
                </a:solidFill>
                <a:latin typeface="Maiandra GD" panose="020E0502030308020204" pitchFamily="34" charset="0"/>
              </a:rPr>
              <a:t>SUP</a:t>
            </a:r>
            <a:r>
              <a:rPr lang="sr-Latn-CS" altLang="sr-Latn-RS" sz="3200" b="1" dirty="0">
                <a:solidFill>
                  <a:srgbClr val="7030A0"/>
                </a:solidFill>
                <a:latin typeface="Maiandra GD" panose="020E0502030308020204" pitchFamily="34" charset="0"/>
              </a:rPr>
              <a:t>KOMPENZACIJE</a:t>
            </a:r>
          </a:p>
        </p:txBody>
      </p:sp>
      <p:cxnSp>
        <p:nvCxnSpPr>
          <p:cNvPr id="84995" name="Straight Arrow Connector 4">
            <a:extLst>
              <a:ext uri="{FF2B5EF4-FFF2-40B4-BE49-F238E27FC236}">
                <a16:creationId xmlns:a16="http://schemas.microsoft.com/office/drawing/2014/main" id="{92866234-040D-4895-BA02-8CA59EE6C881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495550" y="1268413"/>
            <a:ext cx="0" cy="40322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4996" name="Straight Arrow Connector 6">
            <a:extLst>
              <a:ext uri="{FF2B5EF4-FFF2-40B4-BE49-F238E27FC236}">
                <a16:creationId xmlns:a16="http://schemas.microsoft.com/office/drawing/2014/main" id="{5E7E7818-9C5A-48C4-82D9-BF2D247DAD7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919288" y="3860800"/>
            <a:ext cx="7921625" cy="730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4997" name="Freeform 24">
            <a:extLst>
              <a:ext uri="{FF2B5EF4-FFF2-40B4-BE49-F238E27FC236}">
                <a16:creationId xmlns:a16="http://schemas.microsoft.com/office/drawing/2014/main" id="{65B02CE4-6932-4542-B582-1E081EF895CF}"/>
              </a:ext>
            </a:extLst>
          </p:cNvPr>
          <p:cNvSpPr>
            <a:spLocks/>
          </p:cNvSpPr>
          <p:nvPr/>
        </p:nvSpPr>
        <p:spPr bwMode="auto">
          <a:xfrm>
            <a:off x="2495550" y="3141663"/>
            <a:ext cx="6502400" cy="2238375"/>
          </a:xfrm>
          <a:custGeom>
            <a:avLst/>
            <a:gdLst>
              <a:gd name="T0" fmla="*/ 0 w 6502400"/>
              <a:gd name="T1" fmla="*/ 785492 h 2238828"/>
              <a:gd name="T2" fmla="*/ 1567543 w 6502400"/>
              <a:gd name="T3" fmla="*/ 2142902 h 2238828"/>
              <a:gd name="T4" fmla="*/ 4049486 w 6502400"/>
              <a:gd name="T5" fmla="*/ 242526 h 2238828"/>
              <a:gd name="T6" fmla="*/ 6150428 w 6502400"/>
              <a:gd name="T7" fmla="*/ 687758 h 2238828"/>
              <a:gd name="T8" fmla="*/ 6161312 w 6502400"/>
              <a:gd name="T9" fmla="*/ 687758 h 22388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502400"/>
              <a:gd name="T16" fmla="*/ 0 h 2238828"/>
              <a:gd name="T17" fmla="*/ 6502400 w 6502400"/>
              <a:gd name="T18" fmla="*/ 2238828 h 22388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502400" h="2238828">
                <a:moveTo>
                  <a:pt x="0" y="787400"/>
                </a:moveTo>
                <a:cubicBezTo>
                  <a:pt x="446314" y="1513114"/>
                  <a:pt x="892629" y="2238828"/>
                  <a:pt x="1567543" y="2148114"/>
                </a:cubicBezTo>
                <a:cubicBezTo>
                  <a:pt x="2242457" y="2057400"/>
                  <a:pt x="3285672" y="486228"/>
                  <a:pt x="4049486" y="243114"/>
                </a:cubicBezTo>
                <a:cubicBezTo>
                  <a:pt x="4813300" y="0"/>
                  <a:pt x="5798458" y="615042"/>
                  <a:pt x="6150429" y="689428"/>
                </a:cubicBezTo>
                <a:cubicBezTo>
                  <a:pt x="6502400" y="763814"/>
                  <a:pt x="6331857" y="726621"/>
                  <a:pt x="6161314" y="689428"/>
                </a:cubicBezTo>
              </a:path>
            </a:pathLst>
          </a:cu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sr-Latn-RS"/>
          </a:p>
        </p:txBody>
      </p:sp>
      <p:sp>
        <p:nvSpPr>
          <p:cNvPr id="84998" name="TextBox 25">
            <a:extLst>
              <a:ext uri="{FF2B5EF4-FFF2-40B4-BE49-F238E27FC236}">
                <a16:creationId xmlns:a16="http://schemas.microsoft.com/office/drawing/2014/main" id="{C7E27F58-C391-4823-A464-241262548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8" y="404813"/>
            <a:ext cx="194468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sr-Latn-CS" altLang="sr-Latn-RS" sz="2400">
                <a:latin typeface="Maiandra GD" panose="020E0502030308020204" pitchFamily="34" charset="0"/>
              </a:rPr>
              <a:t>Nivo treniranosti</a:t>
            </a:r>
          </a:p>
        </p:txBody>
      </p:sp>
      <p:sp>
        <p:nvSpPr>
          <p:cNvPr id="84999" name="TextBox 27">
            <a:extLst>
              <a:ext uri="{FF2B5EF4-FFF2-40B4-BE49-F238E27FC236}">
                <a16:creationId xmlns:a16="http://schemas.microsoft.com/office/drawing/2014/main" id="{856939C4-0DAD-4E3F-AA32-1D5FBFC9F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8" y="5516563"/>
            <a:ext cx="2016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sr-Latn-CS" altLang="sr-Latn-RS" sz="1800">
              <a:latin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83696AE-C617-446B-B2AE-81722A0134A0}"/>
              </a:ext>
            </a:extLst>
          </p:cNvPr>
          <p:cNvSpPr txBox="1"/>
          <p:nvPr/>
        </p:nvSpPr>
        <p:spPr>
          <a:xfrm>
            <a:off x="2135188" y="5445125"/>
            <a:ext cx="2016125" cy="83185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2400" dirty="0">
                <a:solidFill>
                  <a:schemeClr val="bg1">
                    <a:lumMod val="50000"/>
                  </a:schemeClr>
                </a:solidFill>
                <a:latin typeface="Maiandra GD" pitchFamily="34" charset="0"/>
              </a:rPr>
              <a:t>zamor - pad sposobnosti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3D7680E-04BE-4DB2-A267-54316ED9ADBA}"/>
              </a:ext>
            </a:extLst>
          </p:cNvPr>
          <p:cNvSpPr/>
          <p:nvPr/>
        </p:nvSpPr>
        <p:spPr>
          <a:xfrm>
            <a:off x="4583113" y="5661025"/>
            <a:ext cx="2012950" cy="46196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2400" dirty="0">
                <a:solidFill>
                  <a:schemeClr val="bg1">
                    <a:lumMod val="50000"/>
                  </a:schemeClr>
                </a:solidFill>
                <a:latin typeface="Maiandra GD" pitchFamily="34" charset="0"/>
              </a:rPr>
              <a:t>kompenzacija</a:t>
            </a:r>
          </a:p>
        </p:txBody>
      </p:sp>
      <p:cxnSp>
        <p:nvCxnSpPr>
          <p:cNvPr id="85002" name="Straight Arrow Connector 34">
            <a:extLst>
              <a:ext uri="{FF2B5EF4-FFF2-40B4-BE49-F238E27FC236}">
                <a16:creationId xmlns:a16="http://schemas.microsoft.com/office/drawing/2014/main" id="{7BBF6510-03F9-4ADC-A36F-E7D65212C5B8}"/>
              </a:ext>
            </a:extLst>
          </p:cNvPr>
          <p:cNvCxnSpPr>
            <a:cxnSpLocks noChangeShapeType="1"/>
            <a:stCxn id="29" idx="0"/>
          </p:cNvCxnSpPr>
          <p:nvPr/>
        </p:nvCxnSpPr>
        <p:spPr bwMode="auto">
          <a:xfrm flipV="1">
            <a:off x="3143250" y="4724400"/>
            <a:ext cx="431800" cy="720725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" name="Down Arrow 39">
            <a:extLst>
              <a:ext uri="{FF2B5EF4-FFF2-40B4-BE49-F238E27FC236}">
                <a16:creationId xmlns:a16="http://schemas.microsoft.com/office/drawing/2014/main" id="{3CECB757-A2F3-45AB-8538-6A1D65602A57}"/>
              </a:ext>
            </a:extLst>
          </p:cNvPr>
          <p:cNvSpPr/>
          <p:nvPr/>
        </p:nvSpPr>
        <p:spPr bwMode="auto">
          <a:xfrm>
            <a:off x="3216275" y="2781300"/>
            <a:ext cx="287338" cy="172720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36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41" name="Down Arrow 40">
            <a:extLst>
              <a:ext uri="{FF2B5EF4-FFF2-40B4-BE49-F238E27FC236}">
                <a16:creationId xmlns:a16="http://schemas.microsoft.com/office/drawing/2014/main" id="{AA392148-9026-4099-8939-7C2102CAA7B9}"/>
              </a:ext>
            </a:extLst>
          </p:cNvPr>
          <p:cNvSpPr/>
          <p:nvPr/>
        </p:nvSpPr>
        <p:spPr bwMode="auto">
          <a:xfrm>
            <a:off x="4800600" y="2924175"/>
            <a:ext cx="287338" cy="1512888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36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85005" name="Rectangle 42">
            <a:extLst>
              <a:ext uri="{FF2B5EF4-FFF2-40B4-BE49-F238E27FC236}">
                <a16:creationId xmlns:a16="http://schemas.microsoft.com/office/drawing/2014/main" id="{1E6FFE66-A604-44BE-9630-89CF073C88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5913" y="1989138"/>
            <a:ext cx="1125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sr-Latn-CS" altLang="sr-Latn-RS" sz="2400">
                <a:latin typeface="Maiandra GD" panose="020E0502030308020204" pitchFamily="34" charset="0"/>
              </a:rPr>
              <a:t>trening</a:t>
            </a:r>
          </a:p>
        </p:txBody>
      </p:sp>
      <p:sp>
        <p:nvSpPr>
          <p:cNvPr id="85006" name="Rectangle 43">
            <a:extLst>
              <a:ext uri="{FF2B5EF4-FFF2-40B4-BE49-F238E27FC236}">
                <a16:creationId xmlns:a16="http://schemas.microsoft.com/office/drawing/2014/main" id="{F4D455EB-60E1-4690-A408-1736A90645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1313" y="2276475"/>
            <a:ext cx="14716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sr-Latn-CS" altLang="sr-Latn-RS" sz="2400">
                <a:latin typeface="Maiandra GD" panose="020E0502030308020204" pitchFamily="34" charset="0"/>
              </a:rPr>
              <a:t>oporavak</a:t>
            </a:r>
          </a:p>
        </p:txBody>
      </p:sp>
      <p:sp>
        <p:nvSpPr>
          <p:cNvPr id="85007" name="Rectangle 44">
            <a:extLst>
              <a:ext uri="{FF2B5EF4-FFF2-40B4-BE49-F238E27FC236}">
                <a16:creationId xmlns:a16="http://schemas.microsoft.com/office/drawing/2014/main" id="{96A26845-3AD9-469E-83B0-C30298BD1F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7588" y="1727200"/>
            <a:ext cx="2089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sr-Latn-CS" altLang="sr-Latn-RS" sz="2400" b="1">
                <a:solidFill>
                  <a:srgbClr val="7030A0"/>
                </a:solidFill>
                <a:latin typeface="Maiandra GD" panose="020E0502030308020204" pitchFamily="34" charset="0"/>
              </a:rPr>
              <a:t>sledeći trening</a:t>
            </a:r>
          </a:p>
        </p:txBody>
      </p:sp>
      <p:cxnSp>
        <p:nvCxnSpPr>
          <p:cNvPr id="85008" name="Straight Arrow Connector 22">
            <a:extLst>
              <a:ext uri="{FF2B5EF4-FFF2-40B4-BE49-F238E27FC236}">
                <a16:creationId xmlns:a16="http://schemas.microsoft.com/office/drawing/2014/main" id="{B35CC603-32C7-420F-89FE-C45EF97A1CCE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4872038" y="4797425"/>
            <a:ext cx="717550" cy="792163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5009" name="Freeform 26">
            <a:extLst>
              <a:ext uri="{FF2B5EF4-FFF2-40B4-BE49-F238E27FC236}">
                <a16:creationId xmlns:a16="http://schemas.microsoft.com/office/drawing/2014/main" id="{D79B40E8-EA34-44C4-98EA-21291A79A35C}"/>
              </a:ext>
            </a:extLst>
          </p:cNvPr>
          <p:cNvSpPr>
            <a:spLocks/>
          </p:cNvSpPr>
          <p:nvPr/>
        </p:nvSpPr>
        <p:spPr bwMode="auto">
          <a:xfrm>
            <a:off x="5226050" y="3233738"/>
            <a:ext cx="5006975" cy="2339975"/>
          </a:xfrm>
          <a:custGeom>
            <a:avLst/>
            <a:gdLst>
              <a:gd name="T0" fmla="*/ 0 w 5006897"/>
              <a:gd name="T1" fmla="*/ 1249441 h 2339897"/>
              <a:gd name="T2" fmla="*/ 981487 w 5006897"/>
              <a:gd name="T3" fmla="*/ 2175358 h 2339897"/>
              <a:gd name="T4" fmla="*/ 3535589 w 5006897"/>
              <a:gd name="T5" fmla="*/ 256586 h 2339897"/>
              <a:gd name="T6" fmla="*/ 5007819 w 5006897"/>
              <a:gd name="T7" fmla="*/ 635871 h 2339897"/>
              <a:gd name="T8" fmla="*/ 5007819 w 5006897"/>
              <a:gd name="T9" fmla="*/ 635871 h 233989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006897"/>
              <a:gd name="T16" fmla="*/ 0 h 2339897"/>
              <a:gd name="T17" fmla="*/ 5006897 w 5006897"/>
              <a:gd name="T18" fmla="*/ 2339897 h 233989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006897" h="2339897">
                <a:moveTo>
                  <a:pt x="0" y="1248936"/>
                </a:moveTo>
                <a:cubicBezTo>
                  <a:pt x="196075" y="1794416"/>
                  <a:pt x="392151" y="2339897"/>
                  <a:pt x="981307" y="2174487"/>
                </a:cubicBezTo>
                <a:cubicBezTo>
                  <a:pt x="1570463" y="2009077"/>
                  <a:pt x="2864004" y="512956"/>
                  <a:pt x="3534936" y="256478"/>
                </a:cubicBezTo>
                <a:cubicBezTo>
                  <a:pt x="4205868" y="0"/>
                  <a:pt x="5006897" y="635619"/>
                  <a:pt x="5006897" y="635619"/>
                </a:cubicBezTo>
              </a:path>
            </a:pathLst>
          </a:cu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sr-Latn-RS"/>
          </a:p>
        </p:txBody>
      </p:sp>
      <p:sp>
        <p:nvSpPr>
          <p:cNvPr id="34" name="Down Arrow 33">
            <a:extLst>
              <a:ext uri="{FF2B5EF4-FFF2-40B4-BE49-F238E27FC236}">
                <a16:creationId xmlns:a16="http://schemas.microsoft.com/office/drawing/2014/main" id="{F79E3BC6-9AF8-45E9-BC34-D35BAD63D32C}"/>
              </a:ext>
            </a:extLst>
          </p:cNvPr>
          <p:cNvSpPr/>
          <p:nvPr/>
        </p:nvSpPr>
        <p:spPr bwMode="auto">
          <a:xfrm>
            <a:off x="5591175" y="2349500"/>
            <a:ext cx="217488" cy="2374900"/>
          </a:xfrm>
          <a:prstGeom prst="downArrow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3600">
              <a:solidFill>
                <a:schemeClr val="tx1"/>
              </a:solidFill>
              <a:latin typeface="Arial" pitchFamily="34" charset="0"/>
            </a:endParaRPr>
          </a:p>
        </p:txBody>
      </p:sp>
      <p:cxnSp>
        <p:nvCxnSpPr>
          <p:cNvPr id="85011" name="Straight Arrow Connector 37">
            <a:extLst>
              <a:ext uri="{FF2B5EF4-FFF2-40B4-BE49-F238E27FC236}">
                <a16:creationId xmlns:a16="http://schemas.microsoft.com/office/drawing/2014/main" id="{EA8B299C-FD0E-402A-B684-00B2965038C7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7464425" y="4508500"/>
            <a:ext cx="0" cy="18002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012" name="Straight Arrow Connector 46">
            <a:extLst>
              <a:ext uri="{FF2B5EF4-FFF2-40B4-BE49-F238E27FC236}">
                <a16:creationId xmlns:a16="http://schemas.microsoft.com/office/drawing/2014/main" id="{A3B98F48-292E-4FB2-B709-1FA218512FE1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6888163" y="6237288"/>
            <a:ext cx="3455987" cy="714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5013" name="Freeform 47">
            <a:extLst>
              <a:ext uri="{FF2B5EF4-FFF2-40B4-BE49-F238E27FC236}">
                <a16:creationId xmlns:a16="http://schemas.microsoft.com/office/drawing/2014/main" id="{8B4BFD0B-1512-414C-AE94-1A5B8FE4BCBB}"/>
              </a:ext>
            </a:extLst>
          </p:cNvPr>
          <p:cNvSpPr>
            <a:spLocks/>
          </p:cNvSpPr>
          <p:nvPr/>
        </p:nvSpPr>
        <p:spPr bwMode="auto">
          <a:xfrm>
            <a:off x="7586663" y="5224463"/>
            <a:ext cx="3027362" cy="715962"/>
          </a:xfrm>
          <a:custGeom>
            <a:avLst/>
            <a:gdLst>
              <a:gd name="T0" fmla="*/ 0 w 3026228"/>
              <a:gd name="T1" fmla="*/ 0 h 714829"/>
              <a:gd name="T2" fmla="*/ 459260 w 3026228"/>
              <a:gd name="T3" fmla="*/ 443782 h 714829"/>
              <a:gd name="T4" fmla="*/ 995063 w 3026228"/>
              <a:gd name="T5" fmla="*/ 144229 h 714829"/>
              <a:gd name="T6" fmla="*/ 1585540 w 3026228"/>
              <a:gd name="T7" fmla="*/ 621296 h 714829"/>
              <a:gd name="T8" fmla="*/ 2219757 w 3026228"/>
              <a:gd name="T9" fmla="*/ 366120 h 714829"/>
              <a:gd name="T10" fmla="*/ 2711819 w 3026228"/>
              <a:gd name="T11" fmla="*/ 698958 h 714829"/>
              <a:gd name="T12" fmla="*/ 3039861 w 3026228"/>
              <a:gd name="T13" fmla="*/ 543635 h 714829"/>
              <a:gd name="T14" fmla="*/ 3039861 w 3026228"/>
              <a:gd name="T15" fmla="*/ 543635 h 71482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026228"/>
              <a:gd name="T25" fmla="*/ 0 h 714829"/>
              <a:gd name="T26" fmla="*/ 3026228 w 3026228"/>
              <a:gd name="T27" fmla="*/ 714829 h 714829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026228" h="714829">
                <a:moveTo>
                  <a:pt x="0" y="0"/>
                </a:moveTo>
                <a:cubicBezTo>
                  <a:pt x="146050" y="205921"/>
                  <a:pt x="292100" y="411842"/>
                  <a:pt x="457200" y="435428"/>
                </a:cubicBezTo>
                <a:cubicBezTo>
                  <a:pt x="622300" y="459014"/>
                  <a:pt x="803729" y="112485"/>
                  <a:pt x="990600" y="141514"/>
                </a:cubicBezTo>
                <a:cubicBezTo>
                  <a:pt x="1177471" y="170543"/>
                  <a:pt x="1375228" y="573314"/>
                  <a:pt x="1578428" y="609600"/>
                </a:cubicBezTo>
                <a:cubicBezTo>
                  <a:pt x="1781628" y="645886"/>
                  <a:pt x="2022929" y="346528"/>
                  <a:pt x="2209800" y="359228"/>
                </a:cubicBezTo>
                <a:cubicBezTo>
                  <a:pt x="2396671" y="371928"/>
                  <a:pt x="2563586" y="656771"/>
                  <a:pt x="2699657" y="685800"/>
                </a:cubicBezTo>
                <a:cubicBezTo>
                  <a:pt x="2835728" y="714829"/>
                  <a:pt x="3026228" y="533400"/>
                  <a:pt x="3026228" y="533400"/>
                </a:cubicBezTo>
              </a:path>
            </a:pathLst>
          </a:cu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sr-Latn-RS"/>
          </a:p>
        </p:txBody>
      </p:sp>
      <p:sp>
        <p:nvSpPr>
          <p:cNvPr id="85014" name="TextBox 48">
            <a:extLst>
              <a:ext uri="{FF2B5EF4-FFF2-40B4-BE49-F238E27FC236}">
                <a16:creationId xmlns:a16="http://schemas.microsoft.com/office/drawing/2014/main" id="{78C81C6E-05FE-4EDC-8EC2-F1E99D447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8888" y="4365625"/>
            <a:ext cx="2808287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sr-Latn-CS" altLang="sr-Latn-RS" sz="1800" b="1">
                <a:solidFill>
                  <a:srgbClr val="FF0000"/>
                </a:solidFill>
                <a:latin typeface="Maiandra GD" panose="020E0502030308020204" pitchFamily="34" charset="0"/>
              </a:rPr>
              <a:t>Trening u uslovima subkompenzacije  vodi ka pretreniranosti</a:t>
            </a:r>
          </a:p>
        </p:txBody>
      </p:sp>
    </p:spTree>
    <p:extLst>
      <p:ext uri="{BB962C8B-B14F-4D97-AF65-F5344CB8AC3E}">
        <p14:creationId xmlns:p14="http://schemas.microsoft.com/office/powerpoint/2010/main" val="21705992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41068-04AC-4D23-A984-55BDFE4C0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5035"/>
          </a:xfrm>
        </p:spPr>
        <p:txBody>
          <a:bodyPr>
            <a:noAutofit/>
          </a:bodyPr>
          <a:lstStyle/>
          <a:p>
            <a:pPr algn="ctr"/>
            <a:r>
              <a:rPr lang="sr-Latn-RS" sz="3200" dirty="0">
                <a:solidFill>
                  <a:srgbClr val="7030A0"/>
                </a:solidFill>
                <a:latin typeface="Maiandra GD" panose="020E0502030308020204" pitchFamily="34" charset="0"/>
              </a:rPr>
              <a:t>  OPTIMALAN ODNOS OPTEREĆENJA I OPORAVKA (RADA I ODMORA)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7CE6E05-DB5A-4312-BDB3-195CDE8E536B}"/>
              </a:ext>
            </a:extLst>
          </p:cNvPr>
          <p:cNvSpPr/>
          <p:nvPr/>
        </p:nvSpPr>
        <p:spPr>
          <a:xfrm>
            <a:off x="1772530" y="1392702"/>
            <a:ext cx="879230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algn="ctr"/>
            <a:r>
              <a:rPr lang="sr-Latn-RS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Ako se naredni trening </a:t>
            </a:r>
            <a:r>
              <a:rPr lang="sr-Latn-RS" sz="3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provodi često u fazi </a:t>
            </a:r>
            <a:r>
              <a:rPr lang="sr-Latn-RS" sz="36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sub</a:t>
            </a:r>
            <a:r>
              <a:rPr lang="sr-Latn-RS" sz="3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kompenzacije – nepotpunog oporavka</a:t>
            </a:r>
            <a:r>
              <a:rPr lang="sr-Latn-RS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sr-Latn-RS" sz="36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to dovodi do hronične </a:t>
            </a:r>
            <a:r>
              <a:rPr lang="sr-Latn-RS" sz="36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pretreniranosti</a:t>
            </a:r>
          </a:p>
          <a:p>
            <a:r>
              <a:rPr lang="sr-Latn-RS" sz="28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sr-Latn-RS" sz="28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sr-Latn-RS" sz="28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2167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41068-04AC-4D23-A984-55BDFE4C0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7577"/>
          </a:xfrm>
        </p:spPr>
        <p:txBody>
          <a:bodyPr>
            <a:noAutofit/>
          </a:bodyPr>
          <a:lstStyle/>
          <a:p>
            <a:pPr algn="ctr"/>
            <a:r>
              <a:rPr lang="sr-Latn-RS" sz="3200" dirty="0">
                <a:solidFill>
                  <a:srgbClr val="7030A0"/>
                </a:solidFill>
                <a:latin typeface="Maiandra GD" panose="020E0502030308020204" pitchFamily="34" charset="0"/>
              </a:rPr>
              <a:t>  VREMENSKA DINAMIKA SUPERKOMPENZACIJE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7CE6E05-DB5A-4312-BDB3-195CDE8E536B}"/>
              </a:ext>
            </a:extLst>
          </p:cNvPr>
          <p:cNvSpPr/>
          <p:nvPr/>
        </p:nvSpPr>
        <p:spPr>
          <a:xfrm>
            <a:off x="1116037" y="1164134"/>
            <a:ext cx="995992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Veoma je važno poznavati </a:t>
            </a:r>
            <a:r>
              <a:rPr lang="sr-Latn-RS" sz="28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specifičnost i vremensku dinamiku </a:t>
            </a:r>
            <a:r>
              <a:rPr lang="sr-Latn-RS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svakog vida superkomepenzacije, posle pojedinačnih treninga različite usmerenosti.</a:t>
            </a:r>
          </a:p>
          <a:p>
            <a:r>
              <a:rPr lang="sr-Latn-RS" sz="28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Dinamika superkompenzacijskog vala, </a:t>
            </a:r>
            <a:r>
              <a:rPr lang="sr-Latn-RS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posle </a:t>
            </a:r>
            <a:r>
              <a:rPr lang="sr-Latn-RS" sz="28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treninga</a:t>
            </a:r>
            <a:r>
              <a:rPr lang="sr-Latn-RS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sr-Latn-RS" sz="28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brzine</a:t>
            </a:r>
            <a:r>
              <a:rPr lang="sr-Latn-RS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drugačija je za </a:t>
            </a:r>
            <a:r>
              <a:rPr lang="sr-Latn-RS" sz="28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ponovljeni trening brzine </a:t>
            </a:r>
            <a:r>
              <a:rPr lang="sr-Latn-RS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ili trening anaerobne ili aerobne izdržljvosti. </a:t>
            </a:r>
          </a:p>
          <a:p>
            <a:r>
              <a:rPr lang="sr-Latn-RS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Praktično – posle maksimalnog </a:t>
            </a:r>
            <a:r>
              <a:rPr lang="sr-Latn-RS" sz="28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treninga brzine </a:t>
            </a:r>
            <a:r>
              <a:rPr lang="sr-Latn-RS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već </a:t>
            </a:r>
            <a:r>
              <a:rPr lang="sr-Latn-RS" sz="28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posle 6 sati </a:t>
            </a:r>
            <a:r>
              <a:rPr lang="sr-Latn-RS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može se realizovati </a:t>
            </a:r>
            <a:r>
              <a:rPr lang="sr-Latn-RS" sz="28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trening aerobne usmerenosti,</a:t>
            </a:r>
            <a:r>
              <a:rPr lang="sr-Latn-RS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 naredni trening usmeren na brzinske kvalitete potreban je oporavak od </a:t>
            </a:r>
            <a:r>
              <a:rPr lang="sr-Latn-RS" sz="28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30 – 36 sati</a:t>
            </a:r>
            <a:r>
              <a:rPr lang="sr-Latn-RS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sr-Latn-RS" sz="2800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28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>
            <a:extLst>
              <a:ext uri="{FF2B5EF4-FFF2-40B4-BE49-F238E27FC236}">
                <a16:creationId xmlns:a16="http://schemas.microsoft.com/office/drawing/2014/main" id="{EC46C02C-23C2-4142-B7CB-73AD72D449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92313" y="260350"/>
            <a:ext cx="7851775" cy="1081088"/>
          </a:xfrm>
        </p:spPr>
        <p:txBody>
          <a:bodyPr/>
          <a:lstStyle/>
          <a:p>
            <a:pPr eaLnBrk="1" hangingPunct="1"/>
            <a:r>
              <a:rPr lang="sr-Latn-CS" altLang="sr-Latn-RS" sz="4000">
                <a:solidFill>
                  <a:srgbClr val="C00000"/>
                </a:solidFill>
                <a:latin typeface="Maiandra GD" panose="020E0502030308020204" pitchFamily="34" charset="0"/>
              </a:rPr>
              <a:t>Dinamika superkompenzacije</a:t>
            </a:r>
          </a:p>
        </p:txBody>
      </p:sp>
      <p:sp>
        <p:nvSpPr>
          <p:cNvPr id="146435" name="Rectangle 3">
            <a:extLst>
              <a:ext uri="{FF2B5EF4-FFF2-40B4-BE49-F238E27FC236}">
                <a16:creationId xmlns:a16="http://schemas.microsoft.com/office/drawing/2014/main" id="{52871DD8-4F1C-44D9-B068-E5FDDC3B32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1738" y="1575582"/>
            <a:ext cx="9432925" cy="5022068"/>
          </a:xfrm>
        </p:spPr>
        <p:txBody>
          <a:bodyPr/>
          <a:lstStyle/>
          <a:p>
            <a:pPr marL="815975" indent="-457200" algn="l" eaLnBrk="1" hangingPunct="1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anose="05000000000000000000" pitchFamily="2" charset="2"/>
              <a:buChar char="§"/>
              <a:defRPr/>
            </a:pPr>
            <a:r>
              <a:rPr lang="sr-Latn-CS" altLang="sr-Latn-RS" sz="3600" dirty="0">
                <a:solidFill>
                  <a:srgbClr val="7030A0"/>
                </a:solidFill>
                <a:latin typeface="Maiandra GD" panose="020E0502030308020204" pitchFamily="34" charset="0"/>
              </a:rPr>
              <a:t>Posle </a:t>
            </a:r>
            <a:r>
              <a:rPr lang="sr-Latn-CS" altLang="sr-Latn-RS" sz="3600" b="1" dirty="0">
                <a:solidFill>
                  <a:srgbClr val="FF0000"/>
                </a:solidFill>
                <a:latin typeface="Maiandra GD" panose="020E0502030308020204" pitchFamily="34" charset="0"/>
              </a:rPr>
              <a:t>resinteze energetskih  rezervi </a:t>
            </a:r>
            <a:r>
              <a:rPr lang="sr-Latn-CS" altLang="sr-Latn-RS" sz="3600" dirty="0">
                <a:solidFill>
                  <a:srgbClr val="7030A0"/>
                </a:solidFill>
                <a:latin typeface="Maiandra GD" panose="020E0502030308020204" pitchFamily="34" charset="0"/>
              </a:rPr>
              <a:t>značajno se pojačavaju </a:t>
            </a:r>
            <a:r>
              <a:rPr lang="sr-Latn-CS" altLang="sr-Latn-RS" sz="3600" b="1" dirty="0">
                <a:solidFill>
                  <a:srgbClr val="FF0000"/>
                </a:solidFill>
                <a:latin typeface="Maiandra GD" panose="020E0502030308020204" pitchFamily="34" charset="0"/>
              </a:rPr>
              <a:t>procesi resinteze fosfolipida i proteina,</a:t>
            </a:r>
            <a:r>
              <a:rPr lang="sr-Latn-CS" altLang="sr-Latn-RS" sz="3600" dirty="0">
                <a:solidFill>
                  <a:srgbClr val="7030A0"/>
                </a:solidFill>
                <a:latin typeface="Maiandra GD" panose="020E0502030308020204" pitchFamily="34" charset="0"/>
              </a:rPr>
              <a:t> naročito posle vežbi snage, koja je praćena njihovim značajnim raspadom.</a:t>
            </a:r>
          </a:p>
          <a:p>
            <a:pPr marL="815975" indent="-457200" algn="l" eaLnBrk="1" hangingPunct="1">
              <a:spcBef>
                <a:spcPts val="300"/>
              </a:spcBef>
              <a:spcAft>
                <a:spcPts val="300"/>
              </a:spcAft>
              <a:buClr>
                <a:srgbClr val="FF0000"/>
              </a:buClr>
              <a:buFont typeface="Wingdings" panose="05000000000000000000" pitchFamily="2" charset="2"/>
              <a:buChar char="§"/>
              <a:defRPr/>
            </a:pPr>
            <a:r>
              <a:rPr lang="sr-Latn-CS" altLang="sr-Latn-RS" sz="3600" dirty="0">
                <a:solidFill>
                  <a:srgbClr val="C00000"/>
                </a:solidFill>
                <a:latin typeface="Maiandra GD" panose="020E0502030308020204" pitchFamily="34" charset="0"/>
              </a:rPr>
              <a:t>Obnavljanje nivoa </a:t>
            </a:r>
            <a:r>
              <a:rPr lang="sr-Latn-CS" altLang="sr-Latn-RS" sz="3600" b="1" dirty="0">
                <a:solidFill>
                  <a:srgbClr val="C00000"/>
                </a:solidFill>
                <a:latin typeface="Maiandra GD" panose="020E0502030308020204" pitchFamily="34" charset="0"/>
              </a:rPr>
              <a:t>strukturnih i fermentnih proteina odvija se u narednih 12 do 72 časova. </a:t>
            </a:r>
            <a:r>
              <a:rPr lang="sr-Latn-CS" altLang="sr-Latn-RS" sz="3200" b="1" dirty="0">
                <a:solidFill>
                  <a:srgbClr val="7030A0"/>
                </a:solidFill>
                <a:latin typeface="Maiandra GD" panose="020E0502030308020204" pitchFamily="34" charset="0"/>
              </a:rPr>
              <a:t>(testesteron, somatotropin)</a:t>
            </a:r>
            <a:endParaRPr lang="sr-Latn-CS" altLang="sr-Latn-RS" sz="3600" b="1" dirty="0">
              <a:solidFill>
                <a:srgbClr val="7030A0"/>
              </a:solidFill>
              <a:latin typeface="Maiandra GD" panose="020E0502030308020204" pitchFamily="34" charset="0"/>
            </a:endParaRPr>
          </a:p>
          <a:p>
            <a:pPr marL="358775" indent="250825" algn="l" eaLnBrk="1" hangingPunct="1">
              <a:defRPr/>
            </a:pPr>
            <a:endParaRPr lang="sr-Latn-CS" altLang="sr-Latn-RS" dirty="0">
              <a:solidFill>
                <a:srgbClr val="FFFF00"/>
              </a:solidFill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716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Subtitle 2">
            <a:extLst>
              <a:ext uri="{FF2B5EF4-FFF2-40B4-BE49-F238E27FC236}">
                <a16:creationId xmlns:a16="http://schemas.microsoft.com/office/drawing/2014/main" id="{A658169E-E9F1-47F6-83EA-DCC7AC5E77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8925" y="2492375"/>
            <a:ext cx="9361488" cy="3146425"/>
          </a:xfrm>
        </p:spPr>
        <p:txBody>
          <a:bodyPr/>
          <a:lstStyle/>
          <a:p>
            <a:pPr marL="34925" indent="358775" algn="l" eaLnBrk="1" hangingPunct="1">
              <a:buFont typeface="Arial" panose="020B0604020202020204" pitchFamily="34" charset="0"/>
              <a:buChar char="•"/>
            </a:pPr>
            <a:r>
              <a:rPr lang="sr-Latn-CS" altLang="sr-Latn-RS" sz="3600" b="1">
                <a:solidFill>
                  <a:srgbClr val="FF0000"/>
                </a:solidFill>
                <a:latin typeface="Maiandra GD" panose="020E0502030308020204" pitchFamily="34" charset="0"/>
              </a:rPr>
              <a:t>miofibrile</a:t>
            </a:r>
            <a:r>
              <a:rPr lang="sr-Latn-CS" altLang="sr-Latn-RS" sz="3600">
                <a:solidFill>
                  <a:srgbClr val="FF0000"/>
                </a:solidFill>
                <a:latin typeface="Maiandra GD" panose="020E0502030308020204" pitchFamily="34" charset="0"/>
              </a:rPr>
              <a:t> – formiraju se za 10–15 dana,</a:t>
            </a:r>
          </a:p>
          <a:p>
            <a:pPr marL="34925" indent="358775" algn="l" eaLnBrk="1" hangingPunct="1">
              <a:buFont typeface="Arial" panose="020B0604020202020204" pitchFamily="34" charset="0"/>
              <a:buChar char="•"/>
            </a:pPr>
            <a:r>
              <a:rPr lang="sr-Latn-CS" altLang="sr-Latn-RS" sz="3600" b="1">
                <a:solidFill>
                  <a:srgbClr val="FF0000"/>
                </a:solidFill>
                <a:latin typeface="Maiandra GD" panose="020E0502030308020204" pitchFamily="34" charset="0"/>
              </a:rPr>
              <a:t>mitohondrije -</a:t>
            </a:r>
            <a:r>
              <a:rPr lang="sr-Latn-CS" altLang="sr-Latn-RS" sz="3600">
                <a:solidFill>
                  <a:srgbClr val="FF0000"/>
                </a:solidFill>
                <a:latin typeface="Maiandra GD" panose="020E0502030308020204" pitchFamily="34" charset="0"/>
              </a:rPr>
              <a:t> formiraju se za 10–20 dana,</a:t>
            </a:r>
          </a:p>
          <a:p>
            <a:pPr marL="34925" indent="358775" algn="l" eaLnBrk="1" hangingPunct="1">
              <a:buFont typeface="Arial" panose="020B0604020202020204" pitchFamily="34" charset="0"/>
              <a:buChar char="•"/>
            </a:pPr>
            <a:r>
              <a:rPr lang="sr-Latn-CS" altLang="sr-Latn-RS" sz="3600" b="1">
                <a:solidFill>
                  <a:srgbClr val="FF0000"/>
                </a:solidFill>
                <a:latin typeface="Maiandra GD" panose="020E0502030308020204" pitchFamily="34" charset="0"/>
              </a:rPr>
              <a:t>glikogen</a:t>
            </a:r>
            <a:r>
              <a:rPr lang="sr-Latn-CS" altLang="sr-Latn-RS" sz="3600">
                <a:solidFill>
                  <a:srgbClr val="FF0000"/>
                </a:solidFill>
                <a:latin typeface="Maiandra GD" panose="020E0502030308020204" pitchFamily="34" charset="0"/>
              </a:rPr>
              <a:t> — obnavlja se 2–3 dana.</a:t>
            </a:r>
          </a:p>
        </p:txBody>
      </p:sp>
      <p:sp>
        <p:nvSpPr>
          <p:cNvPr id="154627" name="Title 3">
            <a:extLst>
              <a:ext uri="{FF2B5EF4-FFF2-40B4-BE49-F238E27FC236}">
                <a16:creationId xmlns:a16="http://schemas.microsoft.com/office/drawing/2014/main" id="{E96A96A9-AC28-45A0-8F29-EE7CAC301C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92313" y="821634"/>
            <a:ext cx="7772400" cy="715617"/>
          </a:xfrm>
        </p:spPr>
        <p:txBody>
          <a:bodyPr/>
          <a:lstStyle/>
          <a:p>
            <a:pPr eaLnBrk="1" hangingPunct="1"/>
            <a:r>
              <a:rPr lang="sr-Latn-CS" altLang="sr-Latn-RS" sz="4000" dirty="0">
                <a:solidFill>
                  <a:srgbClr val="7030A0"/>
                </a:solidFill>
                <a:latin typeface="Maiandra GD" panose="020E0502030308020204" pitchFamily="34" charset="0"/>
              </a:rPr>
              <a:t>VREME SUPREKOMPENZACIJE</a:t>
            </a:r>
            <a:r>
              <a:rPr lang="sr-Latn-CS" altLang="sr-Latn-RS" sz="3200" dirty="0">
                <a:solidFill>
                  <a:srgbClr val="C00000"/>
                </a:solidFill>
                <a:latin typeface="Maiandra GD" panose="020E050203030802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113862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CBBAC8FA-B327-4997-A574-6611376C86B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919289" y="277814"/>
            <a:ext cx="8137525" cy="1139825"/>
          </a:xfrm>
        </p:spPr>
        <p:txBody>
          <a:bodyPr/>
          <a:lstStyle/>
          <a:p>
            <a:pPr eaLnBrk="1" hangingPunct="1"/>
            <a:r>
              <a:rPr lang="sr-Latn-CS" altLang="sr-Latn-RS" sz="4000">
                <a:solidFill>
                  <a:srgbClr val="C00000"/>
                </a:solidFill>
                <a:latin typeface="Maiandra GD" panose="020E0502030308020204" pitchFamily="34" charset="0"/>
              </a:rPr>
              <a:t>OPORAVAK POSLE MARATONA</a:t>
            </a:r>
            <a:endParaRPr lang="en-US" altLang="sr-Latn-RS" sz="4000">
              <a:solidFill>
                <a:srgbClr val="C00000"/>
              </a:solidFill>
              <a:latin typeface="Maiandra GD" panose="020E0502030308020204" pitchFamily="34" charset="0"/>
            </a:endParaRPr>
          </a:p>
        </p:txBody>
      </p:sp>
      <p:sp>
        <p:nvSpPr>
          <p:cNvPr id="413699" name="Rectangle 3">
            <a:extLst>
              <a:ext uri="{FF2B5EF4-FFF2-40B4-BE49-F238E27FC236}">
                <a16:creationId xmlns:a16="http://schemas.microsoft.com/office/drawing/2014/main" id="{D5CAE47F-B42C-4BFC-9CB4-7DF852898F6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992314" y="1557339"/>
            <a:ext cx="8207375" cy="4568825"/>
          </a:xfrm>
        </p:spPr>
        <p:txBody>
          <a:bodyPr/>
          <a:lstStyle/>
          <a:p>
            <a:r>
              <a:rPr lang="en-US" altLang="sr-Latn-RS" sz="28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Maratonsko trčanje ima negativan efekat i po </a:t>
            </a:r>
            <a:r>
              <a:rPr lang="en-US" altLang="sr-Latn-RS" sz="2800" b="1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imuni sistem</a:t>
            </a:r>
            <a:r>
              <a:rPr lang="en-US" altLang="sr-Latn-RS" sz="28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sr-Latn-CS" altLang="sr-Latn-RS" sz="28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trkače </a:t>
            </a:r>
            <a:r>
              <a:rPr lang="en-US" altLang="sr-Latn-RS" sz="28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čini podložnijim raznim virusima i prehlad</a:t>
            </a:r>
            <a:r>
              <a:rPr lang="sr-Latn-CS" altLang="sr-Latn-RS" sz="28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ama,</a:t>
            </a:r>
            <a:r>
              <a:rPr lang="en-US" altLang="sr-Latn-RS" sz="28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sr-Latn-CS" altLang="sr-Latn-RS" sz="2800">
              <a:solidFill>
                <a:srgbClr val="0033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sr-Latn-CS" altLang="sr-Latn-RS" sz="2800" b="1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Oporavak imunog </a:t>
            </a:r>
            <a:r>
              <a:rPr lang="sr-Latn-CS" altLang="sr-Latn-RS" sz="28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sistema traje </a:t>
            </a:r>
            <a:r>
              <a:rPr lang="en-US" altLang="sr-Latn-RS" sz="28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oko </a:t>
            </a:r>
            <a:r>
              <a:rPr lang="en-US" altLang="sr-Latn-RS" sz="2800" b="1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tri dana</a:t>
            </a:r>
            <a:r>
              <a:rPr lang="sr-Latn-CS" altLang="sr-Latn-RS" sz="2800" b="1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r-Latn-CS" altLang="sr-Latn-RS" sz="28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potrebno </a:t>
            </a:r>
            <a:r>
              <a:rPr lang="en-US" altLang="sr-Latn-RS" sz="28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dovoljno odmora, svežeg voća</a:t>
            </a:r>
            <a:r>
              <a:rPr lang="sr-Latn-CS" altLang="sr-Latn-RS" sz="28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altLang="sr-Latn-RS" sz="28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povrća</a:t>
            </a:r>
            <a:r>
              <a:rPr lang="sr-Latn-CS" altLang="sr-Latn-RS" sz="28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 optimalna rehidracija</a:t>
            </a:r>
            <a:r>
              <a:rPr lang="en-US" altLang="sr-Latn-RS" sz="28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sr-Latn-CS" altLang="sr-Latn-RS" sz="28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sr-Latn-CS" altLang="sr-Latn-RS" sz="2800" b="1">
              <a:solidFill>
                <a:srgbClr val="0033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sr-Latn-CS" altLang="sr-Latn-RS" sz="28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</a:t>
            </a:r>
            <a:r>
              <a:rPr lang="en-US" altLang="sr-Latn-RS" sz="28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svaku </a:t>
            </a:r>
            <a:r>
              <a:rPr lang="sr-Latn-CS" altLang="sr-Latn-RS" sz="28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pretrčanu </a:t>
            </a:r>
            <a:r>
              <a:rPr lang="en-US" altLang="sr-Latn-RS" sz="280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milju </a:t>
            </a:r>
            <a:r>
              <a:rPr lang="sr-Latn-CS" altLang="sr-Latn-RS" sz="280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potreban je </a:t>
            </a:r>
            <a:r>
              <a:rPr lang="en-US" altLang="sr-Latn-RS" sz="280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jedan dan odmora</a:t>
            </a:r>
            <a:r>
              <a:rPr lang="en-US" altLang="sr-Latn-RS" sz="28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To </a:t>
            </a:r>
            <a:r>
              <a:rPr lang="sr-Latn-CS" altLang="sr-Latn-RS" sz="28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znači </a:t>
            </a:r>
            <a:r>
              <a:rPr lang="en-US" altLang="sr-Latn-RS" sz="280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26 dana za </a:t>
            </a:r>
            <a:r>
              <a:rPr lang="sr-Latn-CS" altLang="sr-Latn-RS" sz="280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optimalan oporavak</a:t>
            </a:r>
            <a:r>
              <a:rPr lang="sr-Latn-CS" altLang="sr-Latn-RS" sz="28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posle </a:t>
            </a:r>
            <a:r>
              <a:rPr lang="en-US" altLang="sr-Latn-RS" sz="28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maraton</a:t>
            </a:r>
            <a:r>
              <a:rPr lang="sr-Latn-CS" altLang="sr-Latn-RS" sz="28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en-US" altLang="sr-Latn-RS" sz="28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sr-Latn-CS" altLang="sr-Latn-RS" sz="28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sr-Latn-CS" altLang="sr-Latn-RS" sz="2800" b="1">
              <a:solidFill>
                <a:srgbClr val="0033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699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993D2321-CC76-4F91-B0CD-591CBA852BF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992314" y="277814"/>
            <a:ext cx="7761287" cy="1139825"/>
          </a:xfrm>
        </p:spPr>
        <p:txBody>
          <a:bodyPr/>
          <a:lstStyle/>
          <a:p>
            <a:pPr eaLnBrk="1" hangingPunct="1"/>
            <a:r>
              <a:rPr lang="sr-Latn-CS" altLang="sr-Latn-RS">
                <a:solidFill>
                  <a:srgbClr val="C00000"/>
                </a:solidFill>
                <a:latin typeface="Maiandra GD" panose="020E0502030308020204" pitchFamily="34" charset="0"/>
              </a:rPr>
              <a:t>MARATON OPORAVAK</a:t>
            </a:r>
            <a:endParaRPr lang="en-US" altLang="sr-Latn-RS">
              <a:solidFill>
                <a:srgbClr val="C00000"/>
              </a:solidFill>
              <a:latin typeface="Maiandra GD" panose="020E0502030308020204" pitchFamily="34" charset="0"/>
            </a:endParaRPr>
          </a:p>
        </p:txBody>
      </p:sp>
      <p:sp>
        <p:nvSpPr>
          <p:cNvPr id="413699" name="Rectangle 3">
            <a:extLst>
              <a:ext uri="{FF2B5EF4-FFF2-40B4-BE49-F238E27FC236}">
                <a16:creationId xmlns:a16="http://schemas.microsoft.com/office/drawing/2014/main" id="{2F520420-D4EB-4CA0-AB28-8F4BB273390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992313" y="1412875"/>
            <a:ext cx="8064500" cy="4713288"/>
          </a:xfrm>
        </p:spPr>
        <p:txBody>
          <a:bodyPr/>
          <a:lstStyle/>
          <a:p>
            <a:r>
              <a:rPr lang="sr-Latn-CS" altLang="sr-Latn-RS" sz="24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Maratonska trka </a:t>
            </a:r>
            <a:r>
              <a:rPr lang="en-US" altLang="sr-Latn-RS" sz="24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predstavlja ozbiljan izazov za </a:t>
            </a:r>
            <a:r>
              <a:rPr lang="sr-Latn-CS" altLang="sr-Latn-RS" sz="24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organizam </a:t>
            </a:r>
            <a:r>
              <a:rPr lang="en-US" altLang="sr-Latn-RS" sz="24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zahteva </a:t>
            </a:r>
            <a:r>
              <a:rPr lang="sr-Latn-CS" altLang="sr-Latn-RS" sz="24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odgovarajući </a:t>
            </a:r>
            <a:r>
              <a:rPr lang="en-US" altLang="sr-Latn-RS" sz="24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oporav</a:t>
            </a:r>
            <a:r>
              <a:rPr lang="sr-Latn-CS" altLang="sr-Latn-RS" sz="24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en-US" altLang="sr-Latn-RS" sz="24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</a:t>
            </a:r>
            <a:r>
              <a:rPr lang="sr-Latn-CS" altLang="sr-Latn-RS" sz="24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altLang="sr-Latn-RS" sz="24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sr-Latn-CS" altLang="sr-Latn-RS" sz="2400" b="1">
              <a:solidFill>
                <a:srgbClr val="0033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sr-Latn-CS" altLang="sr-Latn-RS" sz="24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Organizmu je potrebno do</a:t>
            </a:r>
            <a:r>
              <a:rPr lang="en-US" altLang="sr-Latn-RS" sz="24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voljno vremena da se oporavi, </a:t>
            </a:r>
            <a:r>
              <a:rPr lang="sr-Latn-CS" altLang="sr-Latn-RS" sz="24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jer d</a:t>
            </a:r>
            <a:r>
              <a:rPr lang="en-US" altLang="sr-Latn-RS" sz="24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ugotrajno trčanje predstavlja veliki napor za mišiće</a:t>
            </a:r>
            <a:r>
              <a:rPr lang="sr-Latn-CS" altLang="sr-Latn-RS" sz="24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 ceo organizam -</a:t>
            </a:r>
            <a:r>
              <a:rPr lang="en-US" altLang="sr-Latn-RS" sz="24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izaziva zamor i inflamaciju.</a:t>
            </a:r>
            <a:endParaRPr lang="sr-Latn-CS" altLang="sr-Latn-RS" sz="2400" b="1">
              <a:solidFill>
                <a:srgbClr val="0033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sr-Latn-RS" sz="2400" b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Mišićima je potrebno oko dve nedelje </a:t>
            </a:r>
            <a:r>
              <a:rPr lang="sr-Latn-CS" altLang="sr-Latn-RS" sz="24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 optimalan oporavak posle trke, preopterećenim zglobovima i tetivama i više od toga,</a:t>
            </a:r>
          </a:p>
          <a:p>
            <a:r>
              <a:rPr lang="sr-Latn-CS" altLang="sr-Latn-RS" sz="24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Saniranje o</a:t>
            </a:r>
            <a:r>
              <a:rPr lang="en-US" altLang="sr-Latn-RS" sz="24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ksidativno</a:t>
            </a:r>
            <a:r>
              <a:rPr lang="sr-Latn-CS" altLang="sr-Latn-RS" sz="24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</a:t>
            </a:r>
            <a:r>
              <a:rPr lang="en-US" altLang="sr-Latn-RS" sz="24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oštećenj</a:t>
            </a:r>
            <a:r>
              <a:rPr lang="sr-Latn-CS" altLang="sr-Latn-RS" sz="24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en-US" altLang="sr-Latn-RS" sz="24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ćelija zahteva </a:t>
            </a:r>
            <a:r>
              <a:rPr lang="sr-Latn-CS" altLang="sr-Latn-RS" sz="24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sr-Latn-RS" sz="2400" b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od sedam do deset dana</a:t>
            </a:r>
            <a:r>
              <a:rPr lang="en-US" altLang="sr-Latn-RS" sz="240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sr-Latn-CS" altLang="sr-Latn-RS" sz="2400" b="1">
              <a:solidFill>
                <a:srgbClr val="0033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699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41068-04AC-4D23-A984-55BDFE4C0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2191" y="1716258"/>
            <a:ext cx="7910733" cy="3334043"/>
          </a:xfrm>
        </p:spPr>
        <p:txBody>
          <a:bodyPr>
            <a:normAutofit/>
          </a:bodyPr>
          <a:lstStyle/>
          <a:p>
            <a:pPr algn="ctr"/>
            <a:r>
              <a:rPr lang="sr-Latn-RS" b="1" dirty="0">
                <a:solidFill>
                  <a:srgbClr val="C00000"/>
                </a:solidFill>
                <a:latin typeface="Maiandra GD" panose="020E0502030308020204" pitchFamily="34" charset="0"/>
              </a:rPr>
              <a:t>  ZAKONITOSTI ADAPTACIJE - OPREDELJUJU PERIODZACIJU TRENINGA</a:t>
            </a:r>
          </a:p>
        </p:txBody>
      </p:sp>
    </p:spTree>
    <p:extLst>
      <p:ext uri="{BB962C8B-B14F-4D97-AF65-F5344CB8AC3E}">
        <p14:creationId xmlns:p14="http://schemas.microsoft.com/office/powerpoint/2010/main" val="32368044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>
            <a:extLst>
              <a:ext uri="{FF2B5EF4-FFF2-40B4-BE49-F238E27FC236}">
                <a16:creationId xmlns:a16="http://schemas.microsoft.com/office/drawing/2014/main" id="{96829928-6635-438D-AF79-98DB0B0FA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242654"/>
            <a:ext cx="6639339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buClrTx/>
              <a:buSzTx/>
              <a:buFontTx/>
              <a:buNone/>
            </a:pPr>
            <a:r>
              <a:rPr lang="sr-Latn-CS" altLang="sr-Latn-RS" sz="6000" b="1" dirty="0">
                <a:solidFill>
                  <a:srgbClr val="FF0000"/>
                </a:solidFill>
                <a:latin typeface="Maiandra GD" panose="020E0502030308020204" pitchFamily="34" charset="0"/>
              </a:rPr>
              <a:t>ADAPTACIJA</a:t>
            </a:r>
          </a:p>
          <a:p>
            <a:pPr algn="ctr" eaLnBrk="1" hangingPunct="1">
              <a:buClrTx/>
              <a:buSzTx/>
              <a:buFontTx/>
              <a:buNone/>
            </a:pPr>
            <a:r>
              <a:rPr lang="sr-Latn-CS" altLang="sr-Latn-RS" sz="6000" b="1" dirty="0">
                <a:solidFill>
                  <a:srgbClr val="FF0000"/>
                </a:solidFill>
                <a:latin typeface="Maiandra GD" panose="020E0502030308020204" pitchFamily="34" charset="0"/>
              </a:rPr>
              <a:t>PREADAPTACIJA</a:t>
            </a:r>
          </a:p>
          <a:p>
            <a:pPr algn="ctr" eaLnBrk="1" hangingPunct="1">
              <a:buClrTx/>
              <a:buSzTx/>
              <a:buFontTx/>
              <a:buNone/>
            </a:pPr>
            <a:r>
              <a:rPr lang="sr-Latn-CS" altLang="sr-Latn-RS" sz="6000" b="1" dirty="0">
                <a:solidFill>
                  <a:srgbClr val="FF0000"/>
                </a:solidFill>
                <a:latin typeface="Maiandra GD" panose="020E0502030308020204" pitchFamily="34" charset="0"/>
              </a:rPr>
              <a:t>DEADAPTACIJA </a:t>
            </a:r>
            <a:endParaRPr lang="sr-Latn-CS" altLang="sr-Latn-RS" sz="6000" b="1" dirty="0">
              <a:solidFill>
                <a:srgbClr val="002060"/>
              </a:solidFill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949512"/>
      </p:ext>
    </p:extLst>
  </p:cSld>
  <p:clrMapOvr>
    <a:masterClrMapping/>
  </p:clrMapOvr>
  <p:transition spd="med">
    <p:cover dir="d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046E688E-3FE3-4964-B76D-E708F5BE9E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8925" y="1412875"/>
            <a:ext cx="9290050" cy="4911725"/>
          </a:xfrm>
        </p:spPr>
        <p:txBody>
          <a:bodyPr/>
          <a:lstStyle/>
          <a:p>
            <a:pPr eaLnBrk="1" hangingPunct="1"/>
            <a:r>
              <a:rPr lang="sr-Latn-CS" altLang="sr-Latn-RS" sz="3200">
                <a:latin typeface="Maiandra GD" panose="020E0502030308020204" pitchFamily="34" charset="0"/>
              </a:rPr>
              <a:t>sveukupnost fizioloških reakcija  organizma kojima se obezbeđuje njegovo uravnotežavanje sa postojanim ili promeniljivim uslovima sredine,</a:t>
            </a:r>
          </a:p>
          <a:p>
            <a:pPr eaLnBrk="1" hangingPunct="1"/>
            <a:r>
              <a:rPr lang="sr-Latn-CS" altLang="sr-Latn-RS" sz="3200">
                <a:latin typeface="Maiandra GD" panose="020E0502030308020204" pitchFamily="34" charset="0"/>
              </a:rPr>
              <a:t>sposobnost </a:t>
            </a:r>
            <a:r>
              <a:rPr lang="sr-Latn-CS" altLang="sr-Latn-RS" sz="3200">
                <a:solidFill>
                  <a:srgbClr val="FF0000"/>
                </a:solidFill>
                <a:latin typeface="Maiandra GD" panose="020E0502030308020204" pitchFamily="34" charset="0"/>
              </a:rPr>
              <a:t>adaptacije</a:t>
            </a:r>
            <a:r>
              <a:rPr lang="sr-Latn-CS" altLang="sr-Latn-RS" sz="3200">
                <a:latin typeface="Maiandra GD" panose="020E0502030308020204" pitchFamily="34" charset="0"/>
              </a:rPr>
              <a:t> neraskidivo je povezana sa  zakonitošću – </a:t>
            </a:r>
            <a:r>
              <a:rPr lang="sr-Latn-CS" altLang="sr-Latn-RS" sz="3200">
                <a:solidFill>
                  <a:srgbClr val="FF0000"/>
                </a:solidFill>
                <a:latin typeface="Maiandra GD" panose="020E0502030308020204" pitchFamily="34" charset="0"/>
              </a:rPr>
              <a:t>homeostazom</a:t>
            </a:r>
            <a:r>
              <a:rPr lang="sr-Latn-CS" altLang="sr-Latn-RS" sz="3200">
                <a:latin typeface="Maiandra GD" panose="020E0502030308020204" pitchFamily="34" charset="0"/>
              </a:rPr>
              <a:t> - sposobnošću organizma da održava </a:t>
            </a:r>
            <a:r>
              <a:rPr lang="sr-Latn-CS" altLang="sr-Latn-RS" sz="3200">
                <a:solidFill>
                  <a:srgbClr val="FF0000"/>
                </a:solidFill>
                <a:latin typeface="Maiandra GD" panose="020E0502030308020204" pitchFamily="34" charset="0"/>
              </a:rPr>
              <a:t>postojanost</a:t>
            </a:r>
            <a:r>
              <a:rPr lang="sr-Latn-CS" altLang="sr-Latn-RS" sz="3200">
                <a:latin typeface="Maiandra GD" panose="020E0502030308020204" pitchFamily="34" charset="0"/>
              </a:rPr>
              <a:t> unutrašnje sredine i </a:t>
            </a:r>
            <a:r>
              <a:rPr lang="sr-Latn-CS" altLang="sr-Latn-RS" sz="3200">
                <a:solidFill>
                  <a:srgbClr val="FF0000"/>
                </a:solidFill>
                <a:latin typeface="Maiandra GD" panose="020E0502030308020204" pitchFamily="34" charset="0"/>
              </a:rPr>
              <a:t>stabilnost</a:t>
            </a:r>
            <a:r>
              <a:rPr lang="sr-Latn-CS" altLang="sr-Latn-RS" sz="3200">
                <a:latin typeface="Maiandra GD" panose="020E0502030308020204" pitchFamily="34" charset="0"/>
              </a:rPr>
              <a:t> funkcionalnih sistema,</a:t>
            </a:r>
          </a:p>
          <a:p>
            <a:pPr eaLnBrk="1" hangingPunct="1"/>
            <a:r>
              <a:rPr lang="sr-Latn-CS" altLang="sr-Latn-RS" sz="3200">
                <a:latin typeface="Maiandra GD" panose="020E0502030308020204" pitchFamily="34" charset="0"/>
              </a:rPr>
              <a:t>u </a:t>
            </a:r>
            <a:r>
              <a:rPr lang="sr-Latn-CS" altLang="sr-Latn-RS" sz="3200">
                <a:solidFill>
                  <a:srgbClr val="C00000"/>
                </a:solidFill>
                <a:latin typeface="Maiandra GD" panose="020E0502030308020204" pitchFamily="34" charset="0"/>
              </a:rPr>
              <a:t>jedinstvu ta dva principa, </a:t>
            </a:r>
            <a:r>
              <a:rPr lang="sr-Latn-CS" altLang="sr-Latn-RS" sz="3200">
                <a:latin typeface="Maiandra GD" panose="020E0502030308020204" pitchFamily="34" charset="0"/>
              </a:rPr>
              <a:t>koji karakterišu žive organizme, leži  osnova razvoja čoveka,</a:t>
            </a:r>
            <a:endParaRPr lang="en-US" altLang="sr-Latn-RS" sz="3200">
              <a:solidFill>
                <a:srgbClr val="FF0000"/>
              </a:solidFill>
              <a:latin typeface="Maiandra GD" panose="020E0502030308020204" pitchFamily="34" charset="0"/>
            </a:endParaRP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B615CA41-8861-482E-8CE3-554D158242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692150"/>
            <a:ext cx="7632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buClrTx/>
              <a:buSzTx/>
              <a:buFontTx/>
              <a:buNone/>
            </a:pPr>
            <a:r>
              <a:rPr lang="sr-Latn-CS" altLang="sr-Latn-RS" sz="2800" b="1">
                <a:solidFill>
                  <a:srgbClr val="FF0000"/>
                </a:solidFill>
                <a:latin typeface="Maiandra GD" panose="020E0502030308020204" pitchFamily="34" charset="0"/>
              </a:rPr>
              <a:t> </a:t>
            </a:r>
            <a:endParaRPr lang="sr-Latn-CS" altLang="sr-Latn-RS" sz="2800">
              <a:solidFill>
                <a:srgbClr val="FF0000"/>
              </a:solidFill>
              <a:latin typeface="Maiandra GD" panose="020E0502030308020204" pitchFamily="34" charset="0"/>
            </a:endParaRPr>
          </a:p>
        </p:txBody>
      </p:sp>
      <p:sp>
        <p:nvSpPr>
          <p:cNvPr id="41988" name="Rectangle 1">
            <a:extLst>
              <a:ext uri="{FF2B5EF4-FFF2-40B4-BE49-F238E27FC236}">
                <a16:creationId xmlns:a16="http://schemas.microsoft.com/office/drawing/2014/main" id="{FFC760D5-5FA2-41EE-ADD8-8226C3FD7B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8" y="631825"/>
            <a:ext cx="8064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68313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r-Latn-CS" altLang="sr-Latn-RS" sz="3200" b="1">
                <a:solidFill>
                  <a:srgbClr val="C00000"/>
                </a:solidFill>
                <a:latin typeface="Maiandra GD" panose="020E0502030308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FIZIOLOŠKA ADAPTACIJA</a:t>
            </a:r>
          </a:p>
        </p:txBody>
      </p:sp>
    </p:spTree>
  </p:cSld>
  <p:clrMapOvr>
    <a:masterClrMapping/>
  </p:clrMapOvr>
  <p:transition spd="med">
    <p:cover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id="{2AF48D4A-949C-43BA-8745-3D0E52831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904" y="711333"/>
            <a:ext cx="8945217" cy="5512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lvl="0">
              <a:buNone/>
            </a:pPr>
            <a:r>
              <a:rPr lang="sr-Latn-RS" sz="28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Čovek je svesno biće – planira, predviđa, svesno upravlja svojim ponašanjem i delovanjem. Ne dozvoljava da ga rukovode nagoni, refleksi i nasumične reakcije.</a:t>
            </a:r>
          </a:p>
          <a:p>
            <a:pPr lvl="0">
              <a:buNone/>
            </a:pPr>
            <a:r>
              <a:rPr lang="sr-Latn-RS" sz="24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PRIČA O TEGLI I TENISKIM LOPTICAMA</a:t>
            </a:r>
          </a:p>
          <a:p>
            <a:pPr marL="720000" indent="-342900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sr-Latn-RS" sz="24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svaka trenažna jedinica je tegla,</a:t>
            </a:r>
          </a:p>
          <a:p>
            <a:pPr marL="720000" indent="-342900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sr-Latn-RS" sz="24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svaki trenažni dan je tegla,</a:t>
            </a:r>
          </a:p>
          <a:p>
            <a:pPr marL="720000" indent="-342900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sr-Latn-RS" sz="24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svaki mikrociklus treninga je tegla,</a:t>
            </a:r>
          </a:p>
          <a:p>
            <a:pPr marL="720000" indent="-342900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sr-Latn-RS" sz="24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svaki makrociklus treninga je tegla, </a:t>
            </a:r>
          </a:p>
          <a:p>
            <a:pPr marL="720000" indent="-342900">
              <a:spcBef>
                <a:spcPts val="60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sr-Latn-RS" sz="24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svaka godina treniranja tegla je tegla</a:t>
            </a:r>
          </a:p>
          <a:p>
            <a:pPr lvl="0">
              <a:buNone/>
            </a:pPr>
            <a:r>
              <a:rPr lang="sr-Latn-RS" sz="28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 koju, nejpre stavimo najvažnije trenažne programe </a:t>
            </a:r>
          </a:p>
        </p:txBody>
      </p:sp>
    </p:spTree>
    <p:extLst>
      <p:ext uri="{BB962C8B-B14F-4D97-AF65-F5344CB8AC3E}">
        <p14:creationId xmlns:p14="http://schemas.microsoft.com/office/powerpoint/2010/main" val="13102656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000A8524-BF31-4C64-ACAC-B080D8944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243" y="1603788"/>
            <a:ext cx="9223513" cy="5075308"/>
          </a:xfrm>
        </p:spPr>
        <p:txBody>
          <a:bodyPr>
            <a:normAutofit lnSpcReduction="10000"/>
          </a:bodyPr>
          <a:lstStyle/>
          <a:p>
            <a:r>
              <a:rPr lang="sr-Latn-CS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Adaptacija</a:t>
            </a:r>
            <a:r>
              <a:rPr lang="sr-Latn-CS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- racionalno modelovan i </a:t>
            </a:r>
            <a:r>
              <a:rPr lang="sr-Latn-CS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optimalno doziran </a:t>
            </a:r>
            <a:r>
              <a:rPr lang="sr-Latn-CS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trening značajno povećava funkcionalne sposobnosti svih ograna i sistema organizma,</a:t>
            </a:r>
            <a:endParaRPr lang="sr-Latn-RS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sr-Latn-CS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Primena </a:t>
            </a:r>
            <a:r>
              <a:rPr lang="sr-Latn-CS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prekomernih opterećenja</a:t>
            </a:r>
            <a:r>
              <a:rPr lang="sr-Latn-CS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prekomerna mobilizacija funkcionalnih i strukturnih rezervi organizma, bez adekvatnog oporavka, dovodi do </a:t>
            </a:r>
            <a:r>
              <a:rPr lang="sr-Latn-CS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preadaptacije</a:t>
            </a:r>
            <a:r>
              <a:rPr lang="sr-Latn-CS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- ispoljavanja i habanju funkcionalnih sistema,</a:t>
            </a:r>
          </a:p>
          <a:p>
            <a:r>
              <a:rPr lang="sr-Latn-CS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Deadaptacija</a:t>
            </a:r>
            <a:r>
              <a:rPr lang="sr-Latn-CS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- prekid treniranja ili primena niskih opterećenja, koji ne mogu obezbediti podržavanje dostignutog nivoa adaptacionih promena. </a:t>
            </a:r>
            <a:endParaRPr lang="sr-Latn-RS" b="1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sr-Latn-RS" b="1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84D2DC7-6E6E-4C14-8B3D-33BF45D82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7164" y="767223"/>
            <a:ext cx="950180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buClrTx/>
              <a:buSzTx/>
              <a:buFontTx/>
              <a:buNone/>
            </a:pPr>
            <a:r>
              <a:rPr lang="sr-Latn-CS" altLang="sr-Latn-RS" sz="3200" b="1" dirty="0">
                <a:solidFill>
                  <a:srgbClr val="FF0000"/>
                </a:solidFill>
                <a:latin typeface="Maiandra GD" panose="020E0502030308020204" pitchFamily="34" charset="0"/>
              </a:rPr>
              <a:t>ADAPTACIJA, </a:t>
            </a:r>
            <a:r>
              <a:rPr lang="sr-Latn-CS" altLang="sr-Latn-RS" sz="3200" b="1" dirty="0">
                <a:solidFill>
                  <a:srgbClr val="7030A0"/>
                </a:solidFill>
                <a:latin typeface="Maiandra GD" panose="020E0502030308020204" pitchFamily="34" charset="0"/>
              </a:rPr>
              <a:t>PREADAPTACIJA</a:t>
            </a:r>
            <a:r>
              <a:rPr lang="sr-Latn-CS" altLang="sr-Latn-RS" sz="3200" b="1" dirty="0">
                <a:solidFill>
                  <a:srgbClr val="FF0000"/>
                </a:solidFill>
                <a:latin typeface="Maiandra GD" panose="020E0502030308020204" pitchFamily="34" charset="0"/>
              </a:rPr>
              <a:t>, DEADAPTACIJA</a:t>
            </a:r>
            <a:endParaRPr lang="sr-Latn-CS" altLang="sr-Latn-RS" sz="3200" b="1" dirty="0">
              <a:solidFill>
                <a:srgbClr val="002060"/>
              </a:solidFill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049348"/>
      </p:ext>
    </p:extLst>
  </p:cSld>
  <p:clrMapOvr>
    <a:masterClrMapping/>
  </p:clrMapOvr>
  <p:transition spd="med">
    <p:cover dir="d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000A8524-BF31-4C64-ACAC-B080D8944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8713" y="1683026"/>
            <a:ext cx="9223513" cy="41418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r-Latn-CS" sz="32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Samo se uslovno može govoriti o </a:t>
            </a:r>
            <a:r>
              <a:rPr lang="sr-Latn-CS" sz="32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deadaptaciji</a:t>
            </a:r>
            <a:r>
              <a:rPr lang="sr-Latn-CS" sz="32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kao nečem suprotnom od procesa adaptacije. Reč je o istom procesu prilagaođavanja organizma, u prvom slučaju, na povećan nivo aktivnosti i povećane zahteve, a u drugom, o adaptaciji na neaktivnost, na oslobađanje organizma od sada „nepotrebnih“ funkcionalnih i strukturnih promena</a:t>
            </a:r>
            <a:endParaRPr lang="sr-Latn-RS" sz="3200" b="1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96829928-6635-438D-AF79-98DB0B0FA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0417" y="652393"/>
            <a:ext cx="950180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buClrTx/>
              <a:buSzTx/>
              <a:buFontTx/>
              <a:buNone/>
            </a:pPr>
            <a:r>
              <a:rPr lang="sr-Latn-CS" altLang="sr-Latn-RS" sz="3200" b="1" dirty="0">
                <a:solidFill>
                  <a:srgbClr val="FF0000"/>
                </a:solidFill>
                <a:latin typeface="Maiandra GD" panose="020E0502030308020204" pitchFamily="34" charset="0"/>
              </a:rPr>
              <a:t>ADAPTACIJA, PREADAPTACIJA, DEADAPTACIJA</a:t>
            </a:r>
            <a:endParaRPr lang="sr-Latn-CS" altLang="sr-Latn-RS" sz="3200" b="1" dirty="0">
              <a:solidFill>
                <a:srgbClr val="002060"/>
              </a:solidFill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764665"/>
      </p:ext>
    </p:extLst>
  </p:cSld>
  <p:clrMapOvr>
    <a:masterClrMapping/>
  </p:clrMapOvr>
  <p:transition spd="med">
    <p:cover dir="d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000A8524-BF31-4C64-ACAC-B080D8944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9929" y="2133600"/>
            <a:ext cx="9978887" cy="4191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sr-Latn-CS" altLang="sr-Latn-RS" sz="4400" b="1" dirty="0">
                <a:solidFill>
                  <a:srgbClr val="0070C0"/>
                </a:solidFill>
                <a:latin typeface="Maiandra GD" panose="020E0502030308020204" pitchFamily="34" charset="0"/>
              </a:rPr>
              <a:t> treba da obezbedi najracionalniji i sistem i proces treninga koji će rezultirati efektivnim, pravovremenim i racionalnim sistemom svih vrsta </a:t>
            </a:r>
            <a:r>
              <a:rPr lang="sr-Latn-CS" altLang="sr-Latn-RS" sz="4400" b="1" dirty="0">
                <a:solidFill>
                  <a:srgbClr val="FF0000"/>
                </a:solidFill>
                <a:latin typeface="Maiandra GD" panose="020E0502030308020204" pitchFamily="34" charset="0"/>
              </a:rPr>
              <a:t>adaptacije na trenažna i takmičarska opterećenja</a:t>
            </a:r>
            <a:r>
              <a:rPr lang="sr-Latn-CS" altLang="sr-Latn-RS" sz="4400" b="1" dirty="0">
                <a:solidFill>
                  <a:srgbClr val="0070C0"/>
                </a:solidFill>
                <a:latin typeface="Maiandra GD" panose="020E0502030308020204" pitchFamily="34" charset="0"/>
              </a:rPr>
              <a:t>. </a:t>
            </a: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96829928-6635-438D-AF79-98DB0B0FA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4944" y="943941"/>
            <a:ext cx="76327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buClrTx/>
              <a:buSzTx/>
              <a:buFontTx/>
              <a:buNone/>
            </a:pPr>
            <a:r>
              <a:rPr lang="sr-Latn-CS" altLang="sr-Latn-RS" sz="3600" b="1" dirty="0">
                <a:solidFill>
                  <a:srgbClr val="FF0000"/>
                </a:solidFill>
                <a:latin typeface="Maiandra GD" panose="020E0502030308020204" pitchFamily="34" charset="0"/>
              </a:rPr>
              <a:t>PERIODIZACIJA TRENINGA</a:t>
            </a:r>
            <a:endParaRPr lang="sr-Latn-CS" altLang="sr-Latn-RS" sz="3600" b="1" dirty="0">
              <a:solidFill>
                <a:srgbClr val="002060"/>
              </a:solidFill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789142"/>
      </p:ext>
    </p:extLst>
  </p:cSld>
  <p:clrMapOvr>
    <a:masterClrMapping/>
  </p:clrMapOvr>
  <p:transition spd="med">
    <p:cover dir="d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41068-04AC-4D23-A984-55BDFE4C0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dirty="0">
                <a:solidFill>
                  <a:srgbClr val="7030A0"/>
                </a:solidFill>
              </a:rPr>
              <a:t>Prelazni period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13DBE54-FAAA-488B-8D22-7E335F9671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3615" y="1690688"/>
            <a:ext cx="7804770" cy="4465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16079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2332B85F-097E-4A9B-91E0-7FB696401EC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631950" y="1557338"/>
            <a:ext cx="8785225" cy="46799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sr-Latn-CS" altLang="sr-Latn-RS" sz="3200" b="1" dirty="0">
                <a:solidFill>
                  <a:srgbClr val="C00000"/>
                </a:solidFill>
                <a:latin typeface="Maiandra GD" panose="020E0502030308020204" pitchFamily="34" charset="0"/>
              </a:rPr>
              <a:t>Nervno-mišićna adaptacija</a:t>
            </a:r>
            <a:r>
              <a:rPr lang="sr-Latn-CS" altLang="sr-Latn-RS" sz="3200" dirty="0">
                <a:solidFill>
                  <a:srgbClr val="C00000"/>
                </a:solidFill>
                <a:latin typeface="Maiandra GD" panose="020E0502030308020204" pitchFamily="34" charset="0"/>
              </a:rPr>
              <a:t>,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sr-Latn-CS" altLang="sr-Latn-RS" sz="3200" b="1" dirty="0">
                <a:solidFill>
                  <a:srgbClr val="C00000"/>
                </a:solidFill>
                <a:latin typeface="Maiandra GD" panose="020E0502030308020204" pitchFamily="34" charset="0"/>
              </a:rPr>
              <a:t>Kardio-vaskularna adaptacija,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sr-Latn-CS" altLang="sr-Latn-RS" sz="3200" b="1" dirty="0">
                <a:solidFill>
                  <a:srgbClr val="C00000"/>
                </a:solidFill>
                <a:latin typeface="Maiandra GD" panose="020E0502030308020204" pitchFamily="34" charset="0"/>
              </a:rPr>
              <a:t>Metabolička adaptacija, 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sr-Latn-CS" altLang="sr-Latn-RS" sz="3200" b="1" dirty="0">
                <a:solidFill>
                  <a:srgbClr val="00B050"/>
                </a:solidFill>
                <a:latin typeface="Maiandra GD" panose="020E0502030308020204" pitchFamily="34" charset="0"/>
              </a:rPr>
              <a:t>Motorička adaptacija,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sr-Latn-CS" altLang="sr-Latn-RS" sz="3200" b="1" dirty="0">
                <a:solidFill>
                  <a:srgbClr val="00B050"/>
                </a:solidFill>
                <a:latin typeface="Maiandra GD" panose="020E0502030308020204" pitchFamily="34" charset="0"/>
              </a:rPr>
              <a:t>Tehnička adaptacija,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sr-Latn-CS" altLang="sr-Latn-RS" sz="3200" b="1" dirty="0">
                <a:solidFill>
                  <a:srgbClr val="00B050"/>
                </a:solidFill>
                <a:latin typeface="Maiandra GD" panose="020E0502030308020204" pitchFamily="34" charset="0"/>
              </a:rPr>
              <a:t>Taktička adaptacija</a:t>
            </a:r>
            <a:r>
              <a:rPr lang="sr-Latn-CS" altLang="sr-Latn-RS" sz="3200" b="1" dirty="0">
                <a:solidFill>
                  <a:srgbClr val="C00000"/>
                </a:solidFill>
                <a:latin typeface="Maiandra GD" panose="020E0502030308020204" pitchFamily="34" charset="0"/>
              </a:rPr>
              <a:t>,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sr-Latn-CS" altLang="sr-Latn-RS" sz="3200" b="1" dirty="0">
                <a:solidFill>
                  <a:srgbClr val="C00000"/>
                </a:solidFill>
                <a:latin typeface="Maiandra GD" panose="020E0502030308020204" pitchFamily="34" charset="0"/>
              </a:rPr>
              <a:t>Socio-psihološka adaptacija,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sr-Latn-CS" altLang="sr-Latn-RS" sz="3200" b="1" dirty="0">
                <a:solidFill>
                  <a:srgbClr val="C00000"/>
                </a:solidFill>
                <a:latin typeface="Maiandra GD" panose="020E0502030308020204" pitchFamily="34" charset="0"/>
              </a:rPr>
              <a:t>Situaciona adaptacija.</a:t>
            </a:r>
            <a:r>
              <a:rPr lang="sr-Latn-CS" altLang="sr-Latn-RS" sz="3200" dirty="0">
                <a:solidFill>
                  <a:srgbClr val="C00000"/>
                </a:solidFill>
                <a:latin typeface="Maiandra GD" panose="020E0502030308020204" pitchFamily="34" charset="0"/>
              </a:rPr>
              <a:t> </a:t>
            </a:r>
            <a:endParaRPr lang="sr-Latn-CS" altLang="sr-Latn-RS" sz="3200" dirty="0">
              <a:solidFill>
                <a:srgbClr val="00B0F0"/>
              </a:solidFill>
              <a:latin typeface="Maiandra GD" panose="020E0502030308020204" pitchFamily="34" charset="0"/>
            </a:endParaRPr>
          </a:p>
          <a:p>
            <a:pPr eaLnBrk="1" hangingPunct="1"/>
            <a:endParaRPr lang="sr-Latn-CS" altLang="sr-Latn-RS" b="1" dirty="0">
              <a:solidFill>
                <a:srgbClr val="002060"/>
              </a:solidFill>
              <a:latin typeface="Maiandra GD" panose="020E0502030308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sr-Latn-CS" altLang="sr-Latn-RS" b="1" dirty="0">
              <a:solidFill>
                <a:srgbClr val="002060"/>
              </a:solidFill>
              <a:latin typeface="Maiandra GD" panose="020E0502030308020204" pitchFamily="34" charset="0"/>
            </a:endParaRPr>
          </a:p>
          <a:p>
            <a:pPr eaLnBrk="1" hangingPunct="1"/>
            <a:endParaRPr lang="sr-Latn-CS" altLang="sr-Latn-RS" b="1" dirty="0"/>
          </a:p>
          <a:p>
            <a:pPr algn="ctr" eaLnBrk="1" hangingPunct="1">
              <a:buFont typeface="Wingdings" panose="05000000000000000000" pitchFamily="2" charset="2"/>
              <a:buNone/>
            </a:pPr>
            <a:endParaRPr lang="en-US" altLang="sr-Latn-RS" dirty="0">
              <a:solidFill>
                <a:srgbClr val="FF0000"/>
              </a:solidFill>
              <a:latin typeface="Maiandra GD" panose="020E0502030308020204" pitchFamily="34" charset="0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0A4F63B1-34F4-4CDE-AFF1-1DE3819DA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692150"/>
            <a:ext cx="7632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r-Latn-CS" altLang="sr-Latn-RS" sz="2800" b="1">
                <a:solidFill>
                  <a:srgbClr val="FF0000"/>
                </a:solidFill>
                <a:latin typeface="Maiandra GD" panose="020E0502030308020204" pitchFamily="34" charset="0"/>
              </a:rPr>
              <a:t> </a:t>
            </a:r>
            <a:endParaRPr lang="sr-Latn-CS" altLang="sr-Latn-RS" sz="2800">
              <a:solidFill>
                <a:srgbClr val="FF0000"/>
              </a:solidFill>
              <a:latin typeface="Maiandra GD" panose="020E0502030308020204" pitchFamily="34" charset="0"/>
            </a:endParaRPr>
          </a:p>
        </p:txBody>
      </p:sp>
      <p:sp>
        <p:nvSpPr>
          <p:cNvPr id="54276" name="Rectangle 1">
            <a:extLst>
              <a:ext uri="{FF2B5EF4-FFF2-40B4-BE49-F238E27FC236}">
                <a16:creationId xmlns:a16="http://schemas.microsoft.com/office/drawing/2014/main" id="{46768C03-7865-4D98-B799-57E11DB1C2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8" y="569913"/>
            <a:ext cx="80645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683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sr-Latn-CS" altLang="sr-Latn-RS" sz="4000" b="1">
                <a:solidFill>
                  <a:srgbClr val="002060"/>
                </a:solidFill>
                <a:latin typeface="Maiandra GD" panose="020E0502030308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VRSTE ADAPTACIJE</a:t>
            </a:r>
          </a:p>
        </p:txBody>
      </p:sp>
    </p:spTree>
  </p:cSld>
  <p:clrMapOvr>
    <a:masterClrMapping/>
  </p:clrMapOvr>
  <p:transition spd="med">
    <p:cover dir="d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>
            <a:extLst>
              <a:ext uri="{FF2B5EF4-FFF2-40B4-BE49-F238E27FC236}">
                <a16:creationId xmlns:a16="http://schemas.microsoft.com/office/drawing/2014/main" id="{41C60933-3A32-4D39-9C1B-8F5CD5B358C6}"/>
              </a:ext>
            </a:extLst>
          </p:cNvPr>
          <p:cNvSpPr/>
          <p:nvPr/>
        </p:nvSpPr>
        <p:spPr bwMode="auto">
          <a:xfrm>
            <a:off x="1992313" y="1196975"/>
            <a:ext cx="2592387" cy="13684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sr-Latn-CS" sz="1600" b="1" dirty="0">
                <a:solidFill>
                  <a:srgbClr val="FF0000"/>
                </a:solidFill>
                <a:latin typeface="Maiandra GD" pitchFamily="34" charset="0"/>
              </a:rPr>
              <a:t>8. </a:t>
            </a:r>
          </a:p>
          <a:p>
            <a:pPr algn="ctr">
              <a:defRPr/>
            </a:pPr>
            <a:r>
              <a:rPr lang="sr-Latn-CS" sz="1600" b="1" dirty="0">
                <a:solidFill>
                  <a:srgbClr val="FF0000"/>
                </a:solidFill>
                <a:latin typeface="Maiandra GD" pitchFamily="34" charset="0"/>
              </a:rPr>
              <a:t>SITUACIONA ADAPTACIJA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D73CBDE3-56E9-4CA1-BD6D-E4E7EFBF5026}"/>
              </a:ext>
            </a:extLst>
          </p:cNvPr>
          <p:cNvSpPr/>
          <p:nvPr/>
        </p:nvSpPr>
        <p:spPr bwMode="auto">
          <a:xfrm>
            <a:off x="7090673" y="1017587"/>
            <a:ext cx="2808287" cy="143986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sr-Latn-CS" b="1" dirty="0">
                <a:solidFill>
                  <a:srgbClr val="00B050"/>
                </a:solidFill>
              </a:rPr>
              <a:t>2.</a:t>
            </a:r>
            <a:r>
              <a:rPr lang="sr-Latn-CS" dirty="0">
                <a:solidFill>
                  <a:srgbClr val="C00000"/>
                </a:solidFill>
              </a:rPr>
              <a:t> </a:t>
            </a:r>
          </a:p>
          <a:p>
            <a:pPr algn="ctr">
              <a:defRPr/>
            </a:pPr>
            <a:r>
              <a:rPr lang="sr-Latn-CS" sz="1600" b="1" dirty="0">
                <a:solidFill>
                  <a:srgbClr val="002060"/>
                </a:solidFill>
                <a:latin typeface="Maiandra GD" pitchFamily="34" charset="0"/>
              </a:rPr>
              <a:t>KARDIO-VASKULARNA ADAPTACIJA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F528C4B7-54AC-43C6-ABDF-A42A69981314}"/>
              </a:ext>
            </a:extLst>
          </p:cNvPr>
          <p:cNvSpPr/>
          <p:nvPr/>
        </p:nvSpPr>
        <p:spPr bwMode="auto">
          <a:xfrm>
            <a:off x="4498286" y="640902"/>
            <a:ext cx="2592387" cy="15113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sr-Latn-CS" sz="1600" b="1" dirty="0">
                <a:solidFill>
                  <a:srgbClr val="C00000"/>
                </a:solidFill>
                <a:latin typeface="Maiandra GD" pitchFamily="34" charset="0"/>
              </a:rPr>
              <a:t>1. </a:t>
            </a:r>
          </a:p>
          <a:p>
            <a:pPr algn="ctr">
              <a:defRPr/>
            </a:pPr>
            <a:r>
              <a:rPr lang="sr-Latn-CS" sz="1600" b="1" dirty="0">
                <a:solidFill>
                  <a:srgbClr val="C00000"/>
                </a:solidFill>
                <a:latin typeface="Maiandra GD" pitchFamily="34" charset="0"/>
              </a:rPr>
              <a:t>NERVNO – MIŠIĆNA ADAPTACIJA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BEB3BF7-ED61-4BE8-841B-355D3CEF0583}"/>
              </a:ext>
            </a:extLst>
          </p:cNvPr>
          <p:cNvSpPr/>
          <p:nvPr/>
        </p:nvSpPr>
        <p:spPr bwMode="auto">
          <a:xfrm>
            <a:off x="7464425" y="2565400"/>
            <a:ext cx="2592388" cy="143986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sr-Latn-CS" b="1" dirty="0">
                <a:solidFill>
                  <a:srgbClr val="00B050"/>
                </a:solidFill>
                <a:latin typeface="Maiandra GD" pitchFamily="34" charset="0"/>
              </a:rPr>
              <a:t>3. </a:t>
            </a:r>
          </a:p>
          <a:p>
            <a:pPr algn="ctr">
              <a:defRPr/>
            </a:pPr>
            <a:r>
              <a:rPr lang="sr-Latn-CS" sz="1600" b="1" dirty="0">
                <a:solidFill>
                  <a:srgbClr val="00B050"/>
                </a:solidFill>
                <a:latin typeface="Maiandra GD" pitchFamily="34" charset="0"/>
              </a:rPr>
              <a:t>METABOLIČKA ADAPTACIJA</a:t>
            </a:r>
            <a:r>
              <a:rPr lang="sr-Latn-CS" b="1" dirty="0">
                <a:solidFill>
                  <a:srgbClr val="00B050"/>
                </a:solidFill>
                <a:latin typeface="Maiandra GD" pitchFamily="34" charset="0"/>
              </a:rPr>
              <a:t>,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4270FB86-35A3-4004-AB0B-F780A8FEB454}"/>
              </a:ext>
            </a:extLst>
          </p:cNvPr>
          <p:cNvSpPr/>
          <p:nvPr/>
        </p:nvSpPr>
        <p:spPr bwMode="auto">
          <a:xfrm>
            <a:off x="7391400" y="4221163"/>
            <a:ext cx="2736850" cy="143986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sr-Latn-CS" sz="1600" b="1" dirty="0">
                <a:solidFill>
                  <a:srgbClr val="0070C0"/>
                </a:solidFill>
                <a:latin typeface="Maiandra GD" pitchFamily="34" charset="0"/>
              </a:rPr>
              <a:t>4. </a:t>
            </a:r>
          </a:p>
          <a:p>
            <a:pPr algn="ctr">
              <a:defRPr/>
            </a:pPr>
            <a:r>
              <a:rPr lang="sr-Latn-CS" sz="1600" b="1" dirty="0">
                <a:solidFill>
                  <a:srgbClr val="0070C0"/>
                </a:solidFill>
                <a:latin typeface="Maiandra GD" pitchFamily="34" charset="0"/>
              </a:rPr>
              <a:t>MOTORIČKA ADAPTACIJA</a:t>
            </a:r>
            <a:endParaRPr lang="sr-Latn-CS" sz="1600" dirty="0">
              <a:solidFill>
                <a:srgbClr val="0070C0"/>
              </a:solidFill>
              <a:latin typeface="Maiandra GD" pitchFamily="34" charset="0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2557803F-3185-4B5F-9EA6-2B8F6E2862F4}"/>
              </a:ext>
            </a:extLst>
          </p:cNvPr>
          <p:cNvSpPr/>
          <p:nvPr/>
        </p:nvSpPr>
        <p:spPr bwMode="auto">
          <a:xfrm>
            <a:off x="4727575" y="4437063"/>
            <a:ext cx="2663825" cy="129698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sr-Latn-CS" sz="1600" b="1" dirty="0">
                <a:solidFill>
                  <a:srgbClr val="0070C0"/>
                </a:solidFill>
                <a:latin typeface="Maiandra GD" pitchFamily="34" charset="0"/>
              </a:rPr>
              <a:t>5. </a:t>
            </a:r>
          </a:p>
          <a:p>
            <a:pPr algn="ctr">
              <a:defRPr/>
            </a:pPr>
            <a:r>
              <a:rPr lang="sr-Latn-CS" sz="1600" b="1" dirty="0">
                <a:solidFill>
                  <a:srgbClr val="0070C0"/>
                </a:solidFill>
                <a:latin typeface="Maiandra GD" pitchFamily="34" charset="0"/>
              </a:rPr>
              <a:t>TEHNIČKA ADAPTACIJA</a:t>
            </a:r>
            <a:endParaRPr lang="sr-Latn-CS" dirty="0">
              <a:solidFill>
                <a:srgbClr val="0070C0"/>
              </a:solidFill>
              <a:latin typeface="Maiandra GD" pitchFamily="34" charset="0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A393C50E-6C02-4DE3-9B24-77727CA0C46E}"/>
              </a:ext>
            </a:extLst>
          </p:cNvPr>
          <p:cNvSpPr/>
          <p:nvPr/>
        </p:nvSpPr>
        <p:spPr bwMode="auto">
          <a:xfrm>
            <a:off x="1919288" y="4292600"/>
            <a:ext cx="2519362" cy="1296988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sr-Latn-CS" sz="1600" b="1" dirty="0">
                <a:solidFill>
                  <a:srgbClr val="0070C0"/>
                </a:solidFill>
                <a:latin typeface="Maiandra GD" pitchFamily="34" charset="0"/>
              </a:rPr>
              <a:t>6.</a:t>
            </a:r>
          </a:p>
          <a:p>
            <a:pPr algn="ctr">
              <a:defRPr/>
            </a:pPr>
            <a:r>
              <a:rPr lang="sr-Latn-CS" sz="1600" b="1" dirty="0">
                <a:solidFill>
                  <a:srgbClr val="0070C0"/>
                </a:solidFill>
                <a:latin typeface="Maiandra GD" pitchFamily="34" charset="0"/>
              </a:rPr>
              <a:t>TAKTIČKA ADAPTACIJA</a:t>
            </a:r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26FD744C-6810-4E5C-8E2A-1AA8CC801962}"/>
              </a:ext>
            </a:extLst>
          </p:cNvPr>
          <p:cNvSpPr/>
          <p:nvPr/>
        </p:nvSpPr>
        <p:spPr bwMode="auto">
          <a:xfrm>
            <a:off x="4656138" y="2636838"/>
            <a:ext cx="2663825" cy="1655762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sr-Latn-CS" sz="2000" b="1" dirty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9A9EF57-B97B-484B-8E3D-527B646AB362}"/>
              </a:ext>
            </a:extLst>
          </p:cNvPr>
          <p:cNvSpPr/>
          <p:nvPr/>
        </p:nvSpPr>
        <p:spPr bwMode="auto">
          <a:xfrm>
            <a:off x="1919288" y="2781300"/>
            <a:ext cx="2482850" cy="13684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sr-Latn-CS" sz="1600" b="1" dirty="0">
                <a:solidFill>
                  <a:srgbClr val="00B050"/>
                </a:solidFill>
                <a:latin typeface="Maiandra GD" pitchFamily="34" charset="0"/>
              </a:rPr>
              <a:t>7. </a:t>
            </a:r>
          </a:p>
          <a:p>
            <a:pPr algn="ctr">
              <a:defRPr/>
            </a:pPr>
            <a:r>
              <a:rPr lang="sr-Latn-CS" sz="1600" b="1" dirty="0">
                <a:solidFill>
                  <a:srgbClr val="00B050"/>
                </a:solidFill>
                <a:latin typeface="Maiandra GD" pitchFamily="34" charset="0"/>
              </a:rPr>
              <a:t>SOCIO-PSIHOLOŠKA ADAPTACIJA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ADB5EF27-65AF-487D-A0BE-D7C07D46490C}"/>
              </a:ext>
            </a:extLst>
          </p:cNvPr>
          <p:cNvSpPr/>
          <p:nvPr/>
        </p:nvSpPr>
        <p:spPr bwMode="auto">
          <a:xfrm>
            <a:off x="4656138" y="2492375"/>
            <a:ext cx="2663825" cy="1800225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ln w="762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sr-Latn-CS" sz="2000" b="1" dirty="0">
                <a:solidFill>
                  <a:srgbClr val="C00000"/>
                </a:solidFill>
                <a:latin typeface="Maiandra GD" pitchFamily="34" charset="0"/>
              </a:rPr>
              <a:t>VRSTE - SISTEM KINEZIOLOŠKE</a:t>
            </a:r>
          </a:p>
          <a:p>
            <a:pPr algn="ctr">
              <a:defRPr/>
            </a:pPr>
            <a:r>
              <a:rPr lang="sr-Latn-CS" sz="2000" b="1" dirty="0">
                <a:solidFill>
                  <a:srgbClr val="C00000"/>
                </a:solidFill>
                <a:latin typeface="Maiandra GD" pitchFamily="34" charset="0"/>
              </a:rPr>
              <a:t>ADAPTACIJE</a:t>
            </a:r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000A8524-BF31-4C64-ACAC-B080D8944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9929" y="2133600"/>
            <a:ext cx="9978887" cy="4191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sr-Latn-CS" altLang="sr-Latn-RS" sz="4400" b="1" dirty="0">
                <a:solidFill>
                  <a:srgbClr val="0070C0"/>
                </a:solidFill>
                <a:latin typeface="Maiandra GD" panose="020E0502030308020204" pitchFamily="34" charset="0"/>
              </a:rPr>
              <a:t> svaka od navedenih adaptacija bazira se na specifičnim biomedicinskim zakonitostima i ima </a:t>
            </a:r>
            <a:r>
              <a:rPr lang="sr-Latn-CS" altLang="sr-Latn-RS" sz="4400" b="1" dirty="0">
                <a:solidFill>
                  <a:srgbClr val="C00000"/>
                </a:solidFill>
                <a:latin typeface="Maiandra GD" panose="020E0502030308020204" pitchFamily="34" charset="0"/>
              </a:rPr>
              <a:t>svoju dinamiku realizacije,</a:t>
            </a:r>
            <a:r>
              <a:rPr lang="sr-Latn-CS" altLang="sr-Latn-RS" sz="4400" b="1" dirty="0">
                <a:solidFill>
                  <a:srgbClr val="0070C0"/>
                </a:solidFill>
                <a:latin typeface="Maiandra GD" panose="020E0502030308020204" pitchFamily="34" charset="0"/>
              </a:rPr>
              <a:t> te zahteva specifična sredstva, metode i periodizaciju za njenu racionalnu realizaciju.</a:t>
            </a:r>
          </a:p>
        </p:txBody>
      </p:sp>
    </p:spTree>
    <p:extLst>
      <p:ext uri="{BB962C8B-B14F-4D97-AF65-F5344CB8AC3E}">
        <p14:creationId xmlns:p14="http://schemas.microsoft.com/office/powerpoint/2010/main" val="2789949136"/>
      </p:ext>
    </p:extLst>
  </p:cSld>
  <p:clrMapOvr>
    <a:masterClrMapping/>
  </p:clrMapOvr>
  <p:transition spd="med">
    <p:cover dir="d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B54EA4D9-D396-4A08-BF12-3F9C15866BB8}"/>
              </a:ext>
            </a:extLst>
          </p:cNvPr>
          <p:cNvSpPr>
            <a:spLocks noGrp="1" noRot="1"/>
          </p:cNvSpPr>
          <p:nvPr>
            <p:ph type="title"/>
          </p:nvPr>
        </p:nvSpPr>
        <p:spPr>
          <a:xfrm>
            <a:off x="1992313" y="404813"/>
            <a:ext cx="7775575" cy="792162"/>
          </a:xfrm>
        </p:spPr>
        <p:txBody>
          <a:bodyPr/>
          <a:lstStyle/>
          <a:p>
            <a:pPr algn="ctr" eaLnBrk="1" hangingPunct="1"/>
            <a:r>
              <a:rPr lang="sr-Latn-CS" altLang="en-US" sz="3200" b="1">
                <a:solidFill>
                  <a:srgbClr val="FF0000"/>
                </a:solidFill>
                <a:latin typeface="Maiandra GD" panose="020E0502030308020204" pitchFamily="34" charset="0"/>
              </a:rPr>
              <a:t>NIVOI KINEZIOLOŠKE ADAPTACIJE</a:t>
            </a:r>
            <a:endParaRPr lang="en-US" altLang="en-US" sz="3200" b="1">
              <a:solidFill>
                <a:srgbClr val="FF0000"/>
              </a:solidFill>
              <a:latin typeface="Maiandra GD" panose="020E0502030308020204" pitchFamily="34" charset="0"/>
            </a:endParaRP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73FE1474-0BA1-4655-814B-EC7FF35B8FDF}"/>
              </a:ext>
            </a:extLst>
          </p:cNvPr>
          <p:cNvSpPr>
            <a:spLocks noGrp="1" noRot="1"/>
          </p:cNvSpPr>
          <p:nvPr>
            <p:ph sz="quarter" idx="1"/>
          </p:nvPr>
        </p:nvSpPr>
        <p:spPr>
          <a:xfrm>
            <a:off x="3179763" y="1989138"/>
            <a:ext cx="6135687" cy="4110037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Clr>
                <a:srgbClr val="FFFF00"/>
              </a:buClr>
              <a:buFont typeface="Wingdings 2" panose="05020102010507070707" pitchFamily="18" charset="2"/>
              <a:buNone/>
            </a:pPr>
            <a:endParaRPr lang="sr-Latn-CS" altLang="en-US" sz="3600">
              <a:latin typeface="Maiandra GD" panose="020E0502030308020204" pitchFamily="34" charset="0"/>
            </a:endParaRPr>
          </a:p>
          <a:p>
            <a:pPr eaLnBrk="1" hangingPunct="1"/>
            <a:endParaRPr lang="sr-Latn-CS" altLang="en-US">
              <a:solidFill>
                <a:srgbClr val="FFFF00"/>
              </a:solidFill>
              <a:latin typeface="Maiandra GD" panose="020E0502030308020204" pitchFamily="34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A2813521-2D29-4320-9D3E-8E5E72D09F1E}"/>
              </a:ext>
            </a:extLst>
          </p:cNvPr>
          <p:cNvGraphicFramePr/>
          <p:nvPr/>
        </p:nvGraphicFramePr>
        <p:xfrm>
          <a:off x="2801634" y="1340768"/>
          <a:ext cx="672336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307528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5C215FE0-F29F-4DFA-BA18-EBA6EF30BDC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16050" y="1196975"/>
            <a:ext cx="9217025" cy="5040313"/>
          </a:xfrm>
        </p:spPr>
        <p:txBody>
          <a:bodyPr rtlCol="0">
            <a:normAutofit fontScale="3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sr-Latn-CS" sz="11200" b="1" dirty="0">
                <a:solidFill>
                  <a:srgbClr val="C00000"/>
                </a:solidFill>
                <a:latin typeface="Maiandra GD" pitchFamily="34" charset="0"/>
              </a:rPr>
              <a:t>Nervna adaptacija</a:t>
            </a:r>
            <a:r>
              <a:rPr lang="sr-Latn-CS" sz="11200" dirty="0">
                <a:solidFill>
                  <a:srgbClr val="C00000"/>
                </a:solidFill>
                <a:latin typeface="Maiandra GD" pitchFamily="34" charset="0"/>
              </a:rPr>
              <a:t>: </a:t>
            </a:r>
          </a:p>
          <a:p>
            <a:pPr marL="72000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sr-Latn-CS" sz="11200" dirty="0">
                <a:solidFill>
                  <a:schemeClr val="accent1">
                    <a:lumMod val="50000"/>
                  </a:schemeClr>
                </a:solidFill>
                <a:latin typeface="Maiandra GD" pitchFamily="34" charset="0"/>
              </a:rPr>
              <a:t>povećanje broja agažovanja motornih jedinica, </a:t>
            </a:r>
          </a:p>
          <a:p>
            <a:pPr marL="72000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sr-Latn-CS" sz="11200" dirty="0">
                <a:solidFill>
                  <a:schemeClr val="accent1">
                    <a:lumMod val="50000"/>
                  </a:schemeClr>
                </a:solidFill>
                <a:latin typeface="Maiandra GD" pitchFamily="34" charset="0"/>
              </a:rPr>
              <a:t>poboljšanje sinhronizacije aktivnosti motornih jedinica, </a:t>
            </a:r>
          </a:p>
          <a:p>
            <a:pPr marL="72000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sr-Latn-CS" sz="11200" dirty="0">
                <a:solidFill>
                  <a:schemeClr val="accent1">
                    <a:lumMod val="50000"/>
                  </a:schemeClr>
                </a:solidFill>
                <a:latin typeface="Maiandra GD" pitchFamily="34" charset="0"/>
              </a:rPr>
              <a:t>smanjenje </a:t>
            </a:r>
            <a:r>
              <a:rPr lang="sr-Latn-CS" sz="11200" dirty="0">
                <a:solidFill>
                  <a:srgbClr val="FF0000"/>
                </a:solidFill>
                <a:latin typeface="Maiandra GD" pitchFamily="34" charset="0"/>
              </a:rPr>
              <a:t>koaktivacije mišića </a:t>
            </a:r>
            <a:r>
              <a:rPr lang="sr-Latn-CS" sz="11200" dirty="0">
                <a:solidFill>
                  <a:schemeClr val="accent1">
                    <a:lumMod val="50000"/>
                  </a:schemeClr>
                </a:solidFill>
                <a:latin typeface="Maiandra GD" pitchFamily="34" charset="0"/>
              </a:rPr>
              <a:t>agonista i antagonista</a:t>
            </a:r>
          </a:p>
          <a:p>
            <a:pPr marL="72000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sr-Latn-CS" sz="11200" dirty="0">
                <a:solidFill>
                  <a:schemeClr val="accent1">
                    <a:lumMod val="50000"/>
                  </a:schemeClr>
                </a:solidFill>
                <a:latin typeface="Maiandra GD" pitchFamily="34" charset="0"/>
              </a:rPr>
              <a:t>smanjenje </a:t>
            </a:r>
            <a:r>
              <a:rPr lang="sr-Latn-CS" sz="11200" dirty="0">
                <a:solidFill>
                  <a:srgbClr val="FF0000"/>
                </a:solidFill>
                <a:latin typeface="Maiandra GD" pitchFamily="34" charset="0"/>
              </a:rPr>
              <a:t>autogene inhibicije </a:t>
            </a:r>
            <a:r>
              <a:rPr lang="sr-Latn-CS" sz="11200" dirty="0">
                <a:solidFill>
                  <a:schemeClr val="accent1">
                    <a:lumMod val="50000"/>
                  </a:schemeClr>
                </a:solidFill>
                <a:latin typeface="Maiandra GD" pitchFamily="34" charset="0"/>
              </a:rPr>
              <a:t>– omogućava dostizanje većeg nivoa snage,</a:t>
            </a:r>
          </a:p>
          <a:p>
            <a:pPr marL="32400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sr-Latn-CS" b="1" dirty="0">
              <a:solidFill>
                <a:schemeClr val="accent1">
                  <a:lumMod val="50000"/>
                </a:schemeClr>
              </a:solidFill>
              <a:latin typeface="Maiandra GD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sr-Latn-CS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en-US" dirty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A119E6DB-17B8-447F-ABFA-027A3F70B7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692150"/>
            <a:ext cx="7632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buClrTx/>
              <a:buSzTx/>
              <a:buFontTx/>
              <a:buNone/>
            </a:pPr>
            <a:r>
              <a:rPr lang="sr-Latn-CS" altLang="sr-Latn-RS" sz="2800" b="1">
                <a:solidFill>
                  <a:srgbClr val="FF0000"/>
                </a:solidFill>
                <a:latin typeface="Maiandra GD" panose="020E0502030308020204" pitchFamily="34" charset="0"/>
              </a:rPr>
              <a:t> </a:t>
            </a:r>
            <a:endParaRPr lang="sr-Latn-CS" altLang="sr-Latn-RS" sz="2800">
              <a:solidFill>
                <a:srgbClr val="FF0000"/>
              </a:solidFill>
              <a:latin typeface="Maiandra GD" panose="020E0502030308020204" pitchFamily="34" charset="0"/>
            </a:endParaRPr>
          </a:p>
        </p:txBody>
      </p:sp>
      <p:sp>
        <p:nvSpPr>
          <p:cNvPr id="60420" name="Rectangle 1">
            <a:extLst>
              <a:ext uri="{FF2B5EF4-FFF2-40B4-BE49-F238E27FC236}">
                <a16:creationId xmlns:a16="http://schemas.microsoft.com/office/drawing/2014/main" id="{843D342F-0690-4677-A40F-C80402808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3" y="374650"/>
            <a:ext cx="80645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68313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r-Latn-CS" altLang="sr-Latn-RS" sz="3600" b="1">
                <a:solidFill>
                  <a:srgbClr val="C00000"/>
                </a:solidFill>
                <a:latin typeface="Maiandra GD" panose="020E0502030308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NERVNA ADAPTACIJA</a:t>
            </a:r>
          </a:p>
        </p:txBody>
      </p:sp>
    </p:spTree>
  </p:cSld>
  <p:clrMapOvr>
    <a:masterClrMapping/>
  </p:clrMapOvr>
  <p:transition spd="med">
    <p:cover dir="d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FD133C36-65B4-4824-85FA-B22EBA683BD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71588" y="1196975"/>
            <a:ext cx="9361487" cy="5040313"/>
          </a:xfrm>
        </p:spPr>
        <p:txBody>
          <a:bodyPr rtlCol="0">
            <a:normAutofit/>
          </a:bodyPr>
          <a:lstStyle/>
          <a:p>
            <a:pPr marL="720000" eaLnBrk="1" fontAlgn="auto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sr-Latn-CS" dirty="0">
                <a:solidFill>
                  <a:srgbClr val="C00000"/>
                </a:solidFill>
                <a:latin typeface="Maiandra GD" pitchFamily="34" charset="0"/>
              </a:rPr>
              <a:t>mišićna hipertrofija,</a:t>
            </a:r>
          </a:p>
          <a:p>
            <a:pPr marL="720000" eaLnBrk="1" fontAlgn="auto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sr-Latn-CS" dirty="0">
                <a:solidFill>
                  <a:srgbClr val="C00000"/>
                </a:solidFill>
                <a:latin typeface="Maiandra GD" pitchFamily="34" charset="0"/>
              </a:rPr>
              <a:t>mišićna hiperplazija,</a:t>
            </a:r>
          </a:p>
          <a:p>
            <a:pPr marL="720000" eaLnBrk="1" fontAlgn="auto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sr-Latn-CS" dirty="0">
                <a:solidFill>
                  <a:srgbClr val="C00000"/>
                </a:solidFill>
                <a:latin typeface="Maiandra GD" pitchFamily="34" charset="0"/>
              </a:rPr>
              <a:t>transformacija fibrila,</a:t>
            </a:r>
          </a:p>
          <a:p>
            <a:pPr marL="720000" eaLnBrk="1" fontAlgn="auto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sr-Latn-CS" dirty="0">
                <a:solidFill>
                  <a:srgbClr val="C00000"/>
                </a:solidFill>
                <a:latin typeface="Maiandra GD" pitchFamily="34" charset="0"/>
              </a:rPr>
              <a:t>adaptacija mišićno-zglobnog aparata.</a:t>
            </a:r>
          </a:p>
          <a:p>
            <a:pPr marL="720000" eaLnBrk="1" fontAlgn="auto" hangingPunct="1">
              <a:spcAft>
                <a:spcPts val="0"/>
              </a:spcAft>
              <a:defRPr/>
            </a:pPr>
            <a:r>
              <a:rPr lang="sr-Latn-CS" sz="2400" b="1" dirty="0">
                <a:solidFill>
                  <a:schemeClr val="accent1">
                    <a:lumMod val="50000"/>
                  </a:schemeClr>
                </a:solidFill>
                <a:latin typeface="Maiandra GD" pitchFamily="34" charset="0"/>
              </a:rPr>
              <a:t>Hipertrofija fibrila </a:t>
            </a:r>
            <a:r>
              <a:rPr lang="sr-Latn-CS" sz="2400" dirty="0">
                <a:solidFill>
                  <a:schemeClr val="accent1">
                    <a:lumMod val="50000"/>
                  </a:schemeClr>
                </a:solidFill>
                <a:latin typeface="Maiandra GD" pitchFamily="34" charset="0"/>
              </a:rPr>
              <a:t>– povećanje veličine fibrila – sinteza proteina dovodi do hipertrofije (dostiže vrh 24 nakon treninga i ostaje povećana 48 sati),</a:t>
            </a:r>
          </a:p>
          <a:p>
            <a:pPr marL="720000" eaLnBrk="1" fontAlgn="auto" hangingPunct="1">
              <a:spcAft>
                <a:spcPts val="0"/>
              </a:spcAft>
              <a:defRPr/>
            </a:pPr>
            <a:r>
              <a:rPr lang="sr-Latn-CS" sz="2400" b="1" dirty="0">
                <a:solidFill>
                  <a:schemeClr val="accent1">
                    <a:lumMod val="50000"/>
                  </a:schemeClr>
                </a:solidFill>
                <a:latin typeface="Maiandra GD" pitchFamily="34" charset="0"/>
              </a:rPr>
              <a:t>Hiperplazija fibrila </a:t>
            </a:r>
            <a:r>
              <a:rPr lang="sr-Latn-CS" sz="2400" dirty="0">
                <a:solidFill>
                  <a:schemeClr val="accent1">
                    <a:lumMod val="50000"/>
                  </a:schemeClr>
                </a:solidFill>
                <a:latin typeface="Maiandra GD" pitchFamily="34" charset="0"/>
              </a:rPr>
              <a:t>– povećanje broja deobom kod ekstremnih treninga superopterećenjem,</a:t>
            </a:r>
          </a:p>
          <a:p>
            <a:pPr marL="720000" eaLnBrk="1" fontAlgn="auto" hangingPunct="1">
              <a:spcAft>
                <a:spcPts val="0"/>
              </a:spcAft>
              <a:defRPr/>
            </a:pPr>
            <a:r>
              <a:rPr lang="sr-Latn-CS" sz="2400" b="1" dirty="0">
                <a:solidFill>
                  <a:schemeClr val="accent1">
                    <a:lumMod val="50000"/>
                  </a:schemeClr>
                </a:solidFill>
                <a:latin typeface="Maiandra GD" pitchFamily="34" charset="0"/>
              </a:rPr>
              <a:t>Transformacija fibrila – </a:t>
            </a:r>
            <a:r>
              <a:rPr lang="sr-Latn-CS" sz="2400" dirty="0">
                <a:solidFill>
                  <a:schemeClr val="accent1">
                    <a:lumMod val="50000"/>
                  </a:schemeClr>
                </a:solidFill>
                <a:latin typeface="Maiandra GD" pitchFamily="34" charset="0"/>
              </a:rPr>
              <a:t>moguće je da se fibrile tipa II x transformišu u tip II a</a:t>
            </a:r>
          </a:p>
          <a:p>
            <a:pPr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en-US" dirty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DBC9F798-1997-4CA6-9E0A-75BEF59BD0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692150"/>
            <a:ext cx="7632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buClrTx/>
              <a:buSzTx/>
              <a:buFontTx/>
              <a:buNone/>
            </a:pPr>
            <a:r>
              <a:rPr lang="sr-Latn-CS" altLang="sr-Latn-RS" sz="2800" b="1">
                <a:solidFill>
                  <a:srgbClr val="FF0000"/>
                </a:solidFill>
                <a:latin typeface="Maiandra GD" panose="020E0502030308020204" pitchFamily="34" charset="0"/>
              </a:rPr>
              <a:t> </a:t>
            </a:r>
            <a:endParaRPr lang="sr-Latn-CS" altLang="sr-Latn-RS" sz="2800">
              <a:solidFill>
                <a:srgbClr val="FF0000"/>
              </a:solidFill>
              <a:latin typeface="Maiandra GD" panose="020E0502030308020204" pitchFamily="34" charset="0"/>
            </a:endParaRPr>
          </a:p>
        </p:txBody>
      </p:sp>
      <p:sp>
        <p:nvSpPr>
          <p:cNvPr id="62468" name="Rectangle 1">
            <a:extLst>
              <a:ext uri="{FF2B5EF4-FFF2-40B4-BE49-F238E27FC236}">
                <a16:creationId xmlns:a16="http://schemas.microsoft.com/office/drawing/2014/main" id="{C480BBF3-7A80-43B4-9AE1-A846FC2B76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3" y="404813"/>
            <a:ext cx="8064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68313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r-Latn-CS" altLang="sr-Latn-RS" sz="3200" b="1">
                <a:solidFill>
                  <a:srgbClr val="C00000"/>
                </a:solidFill>
                <a:latin typeface="Maiandra GD" panose="020E0502030308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MIŠIĆNA ADAPTACIJE</a:t>
            </a:r>
          </a:p>
        </p:txBody>
      </p:sp>
    </p:spTree>
  </p:cSld>
  <p:clrMapOvr>
    <a:masterClrMapping/>
  </p:clrMapOvr>
  <p:transition spd="med">
    <p:cover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>
            <a:extLst>
              <a:ext uri="{FF2B5EF4-FFF2-40B4-BE49-F238E27FC236}">
                <a16:creationId xmlns:a16="http://schemas.microsoft.com/office/drawing/2014/main" id="{34AAB799-DE44-4E8F-8B78-F3D0CB3168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0297" y="1715879"/>
            <a:ext cx="9528312" cy="4481958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sr-Latn-CS" altLang="sr-Latn-RS" sz="3200" dirty="0">
                <a:solidFill>
                  <a:srgbClr val="C00000"/>
                </a:solidFill>
                <a:latin typeface="Maiandra GD" panose="020E0502030308020204" pitchFamily="34" charset="0"/>
              </a:rPr>
              <a:t>Vrsta trenažne aktivnosti – zašto?</a:t>
            </a:r>
          </a:p>
          <a:p>
            <a:pPr eaLnBrk="1" hangingPunct="1"/>
            <a:r>
              <a:rPr lang="sr-Latn-CS" altLang="sr-Latn-RS" sz="3200" dirty="0">
                <a:solidFill>
                  <a:srgbClr val="7030A0"/>
                </a:solidFill>
                <a:latin typeface="Maiandra GD" panose="020E0502030308020204" pitchFamily="34" charset="0"/>
              </a:rPr>
              <a:t>Trajanje trenažne aktivnosti – zašto ?</a:t>
            </a:r>
          </a:p>
          <a:p>
            <a:r>
              <a:rPr lang="sr-Latn-CS" altLang="sr-Latn-RS" sz="3200" dirty="0">
                <a:solidFill>
                  <a:srgbClr val="C00000"/>
                </a:solidFill>
                <a:latin typeface="Maiandra GD" panose="020E0502030308020204" pitchFamily="34" charset="0"/>
              </a:rPr>
              <a:t>Broj ponavljanja trenažne aktivnosti – zašto?</a:t>
            </a:r>
          </a:p>
          <a:p>
            <a:r>
              <a:rPr lang="sr-Latn-CS" altLang="sr-Latn-RS" sz="3200" dirty="0">
                <a:solidFill>
                  <a:srgbClr val="7030A0"/>
                </a:solidFill>
                <a:latin typeface="Maiandra GD" panose="020E0502030308020204" pitchFamily="34" charset="0"/>
              </a:rPr>
              <a:t>Trajanje oporavka između trenažni aktivnosti – zašto ?</a:t>
            </a:r>
          </a:p>
          <a:p>
            <a:r>
              <a:rPr lang="sr-Latn-CS" altLang="sr-Latn-RS" sz="3200" dirty="0">
                <a:solidFill>
                  <a:srgbClr val="C00000"/>
                </a:solidFill>
                <a:latin typeface="Maiandra GD" panose="020E0502030308020204" pitchFamily="34" charset="0"/>
              </a:rPr>
              <a:t>Broj trenažnih aktivnosti  u seriji – zašto?</a:t>
            </a:r>
          </a:p>
          <a:p>
            <a:r>
              <a:rPr lang="sr-Latn-CS" altLang="sr-Latn-RS" sz="3200" dirty="0">
                <a:solidFill>
                  <a:srgbClr val="7030A0"/>
                </a:solidFill>
                <a:latin typeface="Maiandra GD" panose="020E0502030308020204" pitchFamily="34" charset="0"/>
              </a:rPr>
              <a:t>Broj serija – zašto ?</a:t>
            </a:r>
          </a:p>
          <a:p>
            <a:r>
              <a:rPr lang="sr-Latn-CS" altLang="sr-Latn-RS" sz="3200" dirty="0">
                <a:solidFill>
                  <a:srgbClr val="C00000"/>
                </a:solidFill>
                <a:latin typeface="Maiandra GD" panose="020E0502030308020204" pitchFamily="34" charset="0"/>
              </a:rPr>
              <a:t>Trajanje oporavka između serija – zašto?</a:t>
            </a:r>
          </a:p>
          <a:p>
            <a:r>
              <a:rPr lang="sr-Latn-CS" altLang="sr-Latn-RS" sz="3200" dirty="0">
                <a:solidFill>
                  <a:srgbClr val="7030A0"/>
                </a:solidFill>
                <a:latin typeface="Maiandra GD" panose="020E0502030308020204" pitchFamily="34" charset="0"/>
              </a:rPr>
              <a:t>Trajanje oporavka između dva treninga – zašto ?</a:t>
            </a:r>
          </a:p>
        </p:txBody>
      </p:sp>
      <p:sp>
        <p:nvSpPr>
          <p:cNvPr id="135171" name="Rectangle 2">
            <a:extLst>
              <a:ext uri="{FF2B5EF4-FFF2-40B4-BE49-F238E27FC236}">
                <a16:creationId xmlns:a16="http://schemas.microsoft.com/office/drawing/2014/main" id="{74745676-1F4E-4FD4-A404-3030B350C8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6436" y="692150"/>
            <a:ext cx="9356034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buClrTx/>
              <a:buSzTx/>
              <a:buFontTx/>
              <a:buNone/>
            </a:pPr>
            <a:r>
              <a:rPr lang="sr-Latn-CS" altLang="sr-Latn-RS" sz="2800" b="1">
                <a:solidFill>
                  <a:srgbClr val="FF0000"/>
                </a:solidFill>
                <a:latin typeface="Maiandra GD" panose="020E0502030308020204" pitchFamily="34" charset="0"/>
              </a:rPr>
              <a:t> </a:t>
            </a:r>
            <a:endParaRPr lang="sr-Latn-CS" altLang="sr-Latn-RS" sz="2800">
              <a:solidFill>
                <a:srgbClr val="FF0000"/>
              </a:solidFill>
              <a:latin typeface="Maiandra GD" panose="020E0502030308020204" pitchFamily="34" charset="0"/>
            </a:endParaRPr>
          </a:p>
        </p:txBody>
      </p:sp>
      <p:sp>
        <p:nvSpPr>
          <p:cNvPr id="135172" name="TextBox 3">
            <a:extLst>
              <a:ext uri="{FF2B5EF4-FFF2-40B4-BE49-F238E27FC236}">
                <a16:creationId xmlns:a16="http://schemas.microsoft.com/office/drawing/2014/main" id="{297FC020-C7FA-49B9-9981-F780EE41F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1634" y="415478"/>
            <a:ext cx="10548731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sr-Latn-CS" altLang="sr-Latn-RS" sz="3200" b="1" dirty="0">
                <a:solidFill>
                  <a:srgbClr val="FF0000"/>
                </a:solidFill>
                <a:latin typeface="Maiandra GD" panose="020E0502030308020204" pitchFamily="34" charset="0"/>
                <a:cs typeface="Arial" panose="020B0604020202020204" pitchFamily="34" charset="0"/>
              </a:rPr>
              <a:t>ZAŠTO ? POURQUOI? VHY?</a:t>
            </a:r>
            <a:r>
              <a:rPr lang="ru-RU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ПОЧЕМУ</a:t>
            </a:r>
            <a:r>
              <a:rPr lang="sr-Latn-RS" sz="3200" b="1" dirty="0">
                <a:solidFill>
                  <a:srgbClr val="FF0000"/>
                </a:solidFill>
                <a:latin typeface="Maiandra GD" panose="020E0502030308020204" pitchFamily="34" charset="0"/>
                <a:cs typeface="Arial" panose="020B0604020202020204" pitchFamily="34" charset="0"/>
              </a:rPr>
              <a:t>?</a:t>
            </a:r>
            <a:r>
              <a:rPr lang="es-ES" sz="3200" b="1" dirty="0">
                <a:solidFill>
                  <a:srgbClr val="FF0000"/>
                </a:solidFill>
                <a:latin typeface="Maiandra GD" panose="020E0502030308020204" pitchFamily="34" charset="0"/>
                <a:cs typeface="Arial" panose="020B0604020202020204" pitchFamily="34" charset="0"/>
              </a:rPr>
              <a:t> </a:t>
            </a:r>
            <a:endParaRPr lang="sr-Latn-RS" sz="3200" b="1" dirty="0">
              <a:solidFill>
                <a:srgbClr val="FF0000"/>
              </a:solidFill>
              <a:latin typeface="Maiandra GD" panose="020E0502030308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es-ES" sz="3200" b="1" dirty="0">
                <a:solidFill>
                  <a:srgbClr val="FF0000"/>
                </a:solidFill>
                <a:latin typeface="Maiandra GD" panose="020E0502030308020204" pitchFamily="34" charset="0"/>
                <a:cs typeface="Arial" panose="020B0604020202020204" pitchFamily="34" charset="0"/>
              </a:rPr>
              <a:t>POR QUE</a:t>
            </a:r>
            <a:r>
              <a:rPr lang="sr-Latn-RS" sz="3200" b="1" dirty="0">
                <a:solidFill>
                  <a:srgbClr val="FF0000"/>
                </a:solidFill>
                <a:latin typeface="Maiandra GD" panose="020E0502030308020204" pitchFamily="34" charset="0"/>
                <a:cs typeface="Arial" panose="020B0604020202020204" pitchFamily="34" charset="0"/>
              </a:rPr>
              <a:t>?  </a:t>
            </a:r>
            <a:r>
              <a:rPr lang="zh-TW" altLang="en-US" sz="3200" b="1" dirty="0">
                <a:solidFill>
                  <a:srgbClr val="FF0000"/>
                </a:solidFill>
                <a:latin typeface="Maiandra GD" panose="020E0502030308020204" pitchFamily="34" charset="0"/>
                <a:cs typeface="Arial" panose="020B0604020202020204" pitchFamily="34" charset="0"/>
              </a:rPr>
              <a:t>為什麼？</a:t>
            </a:r>
            <a:r>
              <a:rPr lang="sr-Latn-RS" sz="3200" b="1" dirty="0">
                <a:solidFill>
                  <a:srgbClr val="FF0000"/>
                </a:solidFill>
                <a:latin typeface="Maiandra GD" panose="020E0502030308020204" pitchFamily="34" charset="0"/>
                <a:cs typeface="Arial" panose="020B0604020202020204" pitchFamily="34" charset="0"/>
              </a:rPr>
              <a:t> </a:t>
            </a:r>
            <a:endParaRPr lang="sr-Latn-CS" altLang="sr-Latn-RS" sz="3200" b="1" dirty="0">
              <a:solidFill>
                <a:srgbClr val="FF0000"/>
              </a:solidFill>
              <a:latin typeface="Maiandra GD" panose="020E0502030308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55484B-5826-4721-AEC7-684FDAF44793}"/>
              </a:ext>
            </a:extLst>
          </p:cNvPr>
          <p:cNvSpPr txBox="1"/>
          <p:nvPr/>
        </p:nvSpPr>
        <p:spPr>
          <a:xfrm>
            <a:off x="10643871" y="1864429"/>
            <a:ext cx="1015663" cy="418485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sr-Latn-RS" sz="5400" dirty="0">
                <a:solidFill>
                  <a:srgbClr val="7030A0"/>
                </a:solidFill>
                <a:latin typeface="Maiandra GD" panose="020E0502030308020204" pitchFamily="34" charset="0"/>
              </a:rPr>
              <a:t>ZAŠTO ?</a:t>
            </a:r>
          </a:p>
        </p:txBody>
      </p:sp>
    </p:spTree>
    <p:extLst>
      <p:ext uri="{BB962C8B-B14F-4D97-AF65-F5344CB8AC3E}">
        <p14:creationId xmlns:p14="http://schemas.microsoft.com/office/powerpoint/2010/main" val="2612743666"/>
      </p:ext>
    </p:extLst>
  </p:cSld>
  <p:clrMapOvr>
    <a:masterClrMapping/>
  </p:clrMapOvr>
  <p:transition spd="med">
    <p:cover dir="d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86ABE885-3CAC-4390-86D6-6EAF586823E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625600" y="1550988"/>
            <a:ext cx="9078913" cy="5040312"/>
          </a:xfrm>
        </p:spPr>
        <p:txBody>
          <a:bodyPr rtlCol="0">
            <a:normAutofit/>
          </a:bodyPr>
          <a:lstStyle/>
          <a:p>
            <a:pPr marL="720000" eaLnBrk="1" fontAlgn="auto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sr-Latn-CS" sz="3200" dirty="0">
                <a:solidFill>
                  <a:srgbClr val="002060"/>
                </a:solidFill>
                <a:latin typeface="Maiandra GD" pitchFamily="34" charset="0"/>
              </a:rPr>
              <a:t>Posle treninga snage – inicijalni prirast snage je </a:t>
            </a:r>
            <a:r>
              <a:rPr lang="sr-Latn-CS" sz="3200" b="1" dirty="0">
                <a:solidFill>
                  <a:srgbClr val="FF0000"/>
                </a:solidFill>
                <a:latin typeface="Maiandra GD" pitchFamily="34" charset="0"/>
              </a:rPr>
              <a:t>rezultat nervne adaptacije</a:t>
            </a:r>
            <a:r>
              <a:rPr lang="sr-Latn-CS" sz="3200" dirty="0">
                <a:solidFill>
                  <a:srgbClr val="002060"/>
                </a:solidFill>
                <a:latin typeface="Maiandra GD" pitchFamily="34" charset="0"/>
              </a:rPr>
              <a:t>, kasnije povećanje snage rezultat je </a:t>
            </a:r>
            <a:r>
              <a:rPr lang="sr-Latn-CS" sz="3200" dirty="0">
                <a:solidFill>
                  <a:srgbClr val="FF0000"/>
                </a:solidFill>
                <a:latin typeface="Maiandra GD" pitchFamily="34" charset="0"/>
              </a:rPr>
              <a:t>mišićne adaptacije</a:t>
            </a:r>
            <a:r>
              <a:rPr lang="sr-Latn-CS" sz="3200" dirty="0">
                <a:solidFill>
                  <a:srgbClr val="002060"/>
                </a:solidFill>
                <a:latin typeface="Maiandra GD" pitchFamily="34" charset="0"/>
              </a:rPr>
              <a:t>,  (veza </a:t>
            </a:r>
            <a:r>
              <a:rPr lang="sr-Latn-CS" sz="3200" dirty="0">
                <a:solidFill>
                  <a:srgbClr val="FF0000"/>
                </a:solidFill>
                <a:latin typeface="Maiandra GD" pitchFamily="34" charset="0"/>
              </a:rPr>
              <a:t>metabilička adaptacija</a:t>
            </a:r>
            <a:r>
              <a:rPr lang="sr-Latn-CS" sz="3200" dirty="0">
                <a:solidFill>
                  <a:srgbClr val="002060"/>
                </a:solidFill>
                <a:latin typeface="Maiandra GD" pitchFamily="34" charset="0"/>
              </a:rPr>
              <a:t>),</a:t>
            </a:r>
          </a:p>
          <a:p>
            <a:pPr marL="720000" eaLnBrk="1" fontAlgn="auto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sr-Latn-CS" sz="3200" dirty="0">
                <a:solidFill>
                  <a:srgbClr val="002060"/>
                </a:solidFill>
                <a:latin typeface="Maiandra GD" pitchFamily="34" charset="0"/>
              </a:rPr>
              <a:t>Značajna </a:t>
            </a:r>
            <a:r>
              <a:rPr lang="sr-Latn-CS" sz="4000" b="1" dirty="0">
                <a:solidFill>
                  <a:srgbClr val="C00000"/>
                </a:solidFill>
                <a:latin typeface="Maiandra GD" pitchFamily="34" charset="0"/>
              </a:rPr>
              <a:t>hipertrofija</a:t>
            </a:r>
            <a:r>
              <a:rPr lang="sr-Latn-CS" sz="3200" dirty="0">
                <a:solidFill>
                  <a:srgbClr val="002060"/>
                </a:solidFill>
                <a:latin typeface="Maiandra GD" pitchFamily="34" charset="0"/>
              </a:rPr>
              <a:t> postiže se nakon </a:t>
            </a:r>
            <a:r>
              <a:rPr lang="sr-Latn-CS" sz="4000" b="1" dirty="0">
                <a:solidFill>
                  <a:srgbClr val="002060"/>
                </a:solidFill>
                <a:latin typeface="Maiandra GD" pitchFamily="34" charset="0"/>
              </a:rPr>
              <a:t>8 nedelja treninga snage</a:t>
            </a:r>
            <a:r>
              <a:rPr lang="sr-Latn-CS" sz="4000" dirty="0">
                <a:solidFill>
                  <a:srgbClr val="002060"/>
                </a:solidFill>
                <a:latin typeface="Maiandra GD" pitchFamily="34" charset="0"/>
              </a:rPr>
              <a:t>, </a:t>
            </a:r>
            <a:endParaRPr lang="sr-Latn-CS" sz="3200" dirty="0">
              <a:solidFill>
                <a:srgbClr val="002060"/>
              </a:solidFill>
              <a:latin typeface="Maiandra GD" pitchFamily="34" charset="0"/>
            </a:endParaRPr>
          </a:p>
          <a:p>
            <a:pPr marL="720000" eaLnBrk="1" fontAlgn="auto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sr-Latn-CS" sz="3200" dirty="0">
                <a:solidFill>
                  <a:srgbClr val="002060"/>
                </a:solidFill>
                <a:latin typeface="Maiandra GD" pitchFamily="34" charset="0"/>
              </a:rPr>
              <a:t>Najveći prirast čiste mišićne mase ne može da bude veći od 0,3 kg nedeljno,</a:t>
            </a:r>
          </a:p>
          <a:p>
            <a:pPr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en-US" dirty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5ECEB2B3-D6E7-40CA-B07D-972328D5D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692150"/>
            <a:ext cx="7632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buClrTx/>
              <a:buSzTx/>
              <a:buFontTx/>
              <a:buNone/>
            </a:pPr>
            <a:r>
              <a:rPr lang="sr-Latn-CS" altLang="sr-Latn-RS" sz="2800" b="1">
                <a:solidFill>
                  <a:srgbClr val="FF0000"/>
                </a:solidFill>
                <a:latin typeface="Maiandra GD" panose="020E0502030308020204" pitchFamily="34" charset="0"/>
              </a:rPr>
              <a:t> </a:t>
            </a:r>
            <a:endParaRPr lang="sr-Latn-CS" altLang="sr-Latn-RS" sz="2800">
              <a:solidFill>
                <a:srgbClr val="FF0000"/>
              </a:solidFill>
              <a:latin typeface="Maiandra GD" panose="020E0502030308020204" pitchFamily="34" charset="0"/>
            </a:endParaRPr>
          </a:p>
        </p:txBody>
      </p:sp>
      <p:sp>
        <p:nvSpPr>
          <p:cNvPr id="64516" name="Rectangle 1">
            <a:extLst>
              <a:ext uri="{FF2B5EF4-FFF2-40B4-BE49-F238E27FC236}">
                <a16:creationId xmlns:a16="http://schemas.microsoft.com/office/drawing/2014/main" id="{5AEF8811-0CF7-476A-91CA-E4802CB42E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3" y="800100"/>
            <a:ext cx="8064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68313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r-Latn-CS" altLang="sr-Latn-RS" sz="3200" b="1">
                <a:solidFill>
                  <a:srgbClr val="C00000"/>
                </a:solidFill>
                <a:latin typeface="Maiandra GD" panose="020E0502030308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MIŠIĆNA ADAPTACIJE</a:t>
            </a:r>
          </a:p>
        </p:txBody>
      </p:sp>
    </p:spTree>
  </p:cSld>
  <p:clrMapOvr>
    <a:masterClrMapping/>
  </p:clrMapOvr>
  <p:transition spd="med">
    <p:cover dir="d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BF5600F2-3451-4BAE-8F9E-406B62E061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58925" y="1196975"/>
            <a:ext cx="9001125" cy="5040313"/>
          </a:xfrm>
        </p:spPr>
        <p:txBody>
          <a:bodyPr rtlCol="0">
            <a:normAutofit fontScale="40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sr-Latn-CS" sz="8000" b="1" dirty="0">
                <a:solidFill>
                  <a:srgbClr val="C00000"/>
                </a:solidFill>
                <a:latin typeface="Maiandra GD" pitchFamily="34" charset="0"/>
              </a:rPr>
              <a:t>Metabolička adaptacija </a:t>
            </a:r>
            <a:r>
              <a:rPr lang="sr-Latn-CS" sz="8000" dirty="0">
                <a:solidFill>
                  <a:srgbClr val="C00000"/>
                </a:solidFill>
                <a:latin typeface="Maiandra GD" pitchFamily="34" charset="0"/>
              </a:rPr>
              <a:t>(aerobni trening 3-5 puta nedeljno za 6 meseci)</a:t>
            </a:r>
          </a:p>
          <a:p>
            <a:pPr marL="720000" eaLnBrk="1" fontAlgn="auto" hangingPunct="1">
              <a:spcAft>
                <a:spcPts val="0"/>
              </a:spcAft>
              <a:defRPr/>
            </a:pPr>
            <a:r>
              <a:rPr lang="sr-Latn-CS" sz="8000" b="1" dirty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  <a:t>maksimalna potrošnja kiseonika </a:t>
            </a:r>
            <a:r>
              <a:rPr lang="sr-Latn-CS" sz="8000" dirty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  <a:t>– povećanje 15 – 20%, </a:t>
            </a:r>
          </a:p>
          <a:p>
            <a:pPr marL="720000" eaLnBrk="1" fontAlgn="auto" hangingPunct="1">
              <a:spcAft>
                <a:spcPts val="0"/>
              </a:spcAft>
              <a:defRPr/>
            </a:pPr>
            <a:r>
              <a:rPr lang="sr-Latn-CS" sz="8000" b="1" dirty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  <a:t>anaerobni prag </a:t>
            </a:r>
            <a:r>
              <a:rPr lang="sr-Latn-CS" sz="8000" dirty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  <a:t>- povećanje 15 – 20%, </a:t>
            </a:r>
          </a:p>
          <a:p>
            <a:pPr marL="720000" eaLnBrk="1" fontAlgn="auto" hangingPunct="1">
              <a:spcAft>
                <a:spcPts val="0"/>
              </a:spcAft>
              <a:defRPr/>
            </a:pPr>
            <a:r>
              <a:rPr lang="sr-Latn-CS" sz="8000" b="1" dirty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  <a:t>oksidativni enzimi </a:t>
            </a:r>
            <a:r>
              <a:rPr lang="sr-Latn-CS" sz="8000" dirty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  <a:t>– povećanje za 25 – 50%,</a:t>
            </a:r>
          </a:p>
          <a:p>
            <a:pPr marL="720000" eaLnBrk="1" fontAlgn="auto" hangingPunct="1">
              <a:spcAft>
                <a:spcPts val="0"/>
              </a:spcAft>
              <a:defRPr/>
            </a:pPr>
            <a:r>
              <a:rPr lang="sr-Latn-CS" sz="8000" b="1" dirty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  <a:t>mioglobin</a:t>
            </a:r>
            <a:r>
              <a:rPr lang="sr-Latn-CS" sz="8000" dirty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  <a:t> – povećanje za 18 – 25%,</a:t>
            </a:r>
          </a:p>
          <a:p>
            <a:pPr marL="720000" eaLnBrk="1" fontAlgn="auto" hangingPunct="1">
              <a:spcAft>
                <a:spcPts val="0"/>
              </a:spcAft>
              <a:defRPr/>
            </a:pPr>
            <a:r>
              <a:rPr lang="sr-Latn-CS" sz="8000" b="1" dirty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  <a:t>mitohondrije</a:t>
            </a:r>
            <a:r>
              <a:rPr lang="sr-Latn-CS" sz="8000" dirty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  <a:t> – povećanje za 40%,</a:t>
            </a:r>
          </a:p>
          <a:p>
            <a:pPr marL="720000" eaLnBrk="1" fontAlgn="auto" hangingPunct="1">
              <a:spcAft>
                <a:spcPts val="0"/>
              </a:spcAft>
              <a:defRPr/>
            </a:pPr>
            <a:r>
              <a:rPr lang="sr-Latn-CS" sz="8000" b="1" dirty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  <a:t>kapilari</a:t>
            </a:r>
            <a:r>
              <a:rPr lang="sr-Latn-CS" sz="8000" dirty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  <a:t> – broj aktivnih kapilara za 29%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sr-Latn-CS" b="1" dirty="0">
              <a:solidFill>
                <a:srgbClr val="002060"/>
              </a:solidFill>
              <a:latin typeface="Maiandra GD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r-Latn-CS" dirty="0">
                <a:solidFill>
                  <a:srgbClr val="002060"/>
                </a:solidFill>
                <a:latin typeface="Maiandra GD" pitchFamily="34" charset="0"/>
              </a:rPr>
              <a:t> </a:t>
            </a:r>
            <a:endParaRPr lang="sr-Latn-CS" b="1" dirty="0">
              <a:solidFill>
                <a:srgbClr val="002060"/>
              </a:solidFill>
              <a:latin typeface="Maiandra GD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sr-Latn-CS" b="1" dirty="0"/>
          </a:p>
          <a:p>
            <a:pPr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en-US" dirty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123F9234-786B-44A4-A7C1-F41EEE6BAC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692150"/>
            <a:ext cx="7632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buClrTx/>
              <a:buSzTx/>
              <a:buFontTx/>
              <a:buNone/>
            </a:pPr>
            <a:r>
              <a:rPr lang="sr-Latn-CS" altLang="sr-Latn-RS" sz="2800" b="1">
                <a:solidFill>
                  <a:srgbClr val="FF0000"/>
                </a:solidFill>
                <a:latin typeface="Maiandra GD" panose="020E0502030308020204" pitchFamily="34" charset="0"/>
              </a:rPr>
              <a:t> </a:t>
            </a:r>
            <a:endParaRPr lang="sr-Latn-CS" altLang="sr-Latn-RS" sz="2800">
              <a:solidFill>
                <a:srgbClr val="FF0000"/>
              </a:solidFill>
              <a:latin typeface="Maiandra GD" panose="020E0502030308020204" pitchFamily="34" charset="0"/>
            </a:endParaRPr>
          </a:p>
        </p:txBody>
      </p:sp>
      <p:sp>
        <p:nvSpPr>
          <p:cNvPr id="66564" name="Rectangle 1">
            <a:extLst>
              <a:ext uri="{FF2B5EF4-FFF2-40B4-BE49-F238E27FC236}">
                <a16:creationId xmlns:a16="http://schemas.microsoft.com/office/drawing/2014/main" id="{28BF519E-78F1-4C30-8C62-F74D4D42A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3" y="404813"/>
            <a:ext cx="8064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68313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r-Latn-CS" altLang="sr-Latn-RS" sz="3200" b="1">
                <a:solidFill>
                  <a:srgbClr val="C00000"/>
                </a:solidFill>
                <a:latin typeface="Maiandra GD" panose="020E0502030308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METABOLIČKA ADAPTACIJE</a:t>
            </a:r>
          </a:p>
        </p:txBody>
      </p:sp>
    </p:spTree>
  </p:cSld>
  <p:clrMapOvr>
    <a:masterClrMapping/>
  </p:clrMapOvr>
  <p:transition spd="med">
    <p:cover dir="d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>
            <a:extLst>
              <a:ext uri="{FF2B5EF4-FFF2-40B4-BE49-F238E27FC236}">
                <a16:creationId xmlns:a16="http://schemas.microsoft.com/office/drawing/2014/main" id="{E7D58739-D50A-48D0-8406-E631C43A6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8" y="704850"/>
            <a:ext cx="9155112" cy="5635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sr-Latn-CS" altLang="sr-Latn-RS" sz="3600" b="1">
                <a:solidFill>
                  <a:srgbClr val="7030A0"/>
                </a:solidFill>
                <a:latin typeface="Maiandra GD" panose="020E0502030308020204" pitchFamily="34" charset="0"/>
              </a:rPr>
              <a:t>ENERGTESKI IZVORI - resinteza </a:t>
            </a:r>
            <a:r>
              <a:rPr lang="sr-Latn-CS" altLang="sr-Latn-RS" b="1">
                <a:solidFill>
                  <a:srgbClr val="FF0000"/>
                </a:solidFill>
                <a:latin typeface="Maiandra GD" panose="020E0502030308020204" pitchFamily="34" charset="0"/>
              </a:rPr>
              <a:t>ATP</a:t>
            </a:r>
            <a:endParaRPr lang="sr-Latn-CS" altLang="sr-Latn-RS">
              <a:solidFill>
                <a:srgbClr val="FF0000"/>
              </a:solidFill>
              <a:latin typeface="Maiandra GD" panose="020E0502030308020204" pitchFamily="34" charset="0"/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E4906A61-31BC-4652-AF87-BE96E82955A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919536" y="1628801"/>
          <a:ext cx="8229600" cy="4896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2708" name="Picture 1">
            <a:extLst>
              <a:ext uri="{FF2B5EF4-FFF2-40B4-BE49-F238E27FC236}">
                <a16:creationId xmlns:a16="http://schemas.microsoft.com/office/drawing/2014/main" id="{2C0CE2C6-D6CB-466F-8C8A-65A8333AB9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8125" y="1373188"/>
            <a:ext cx="1620838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745E433-5134-4F49-A724-4373FF33F3F9}"/>
              </a:ext>
            </a:extLst>
          </p:cNvPr>
          <p:cNvSpPr/>
          <p:nvPr/>
        </p:nvSpPr>
        <p:spPr>
          <a:xfrm>
            <a:off x="9150350" y="4306888"/>
            <a:ext cx="2874963" cy="99536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b="1" dirty="0">
                <a:solidFill>
                  <a:schemeClr val="bg1"/>
                </a:solidFill>
                <a:latin typeface="Maiandra GD" panose="020E0502030308020204" pitchFamily="34" charset="0"/>
              </a:rPr>
              <a:t>AEROBNI ENERGETSKI SISTEMI</a:t>
            </a:r>
          </a:p>
        </p:txBody>
      </p:sp>
      <p:sp>
        <p:nvSpPr>
          <p:cNvPr id="72710" name="TextBox 1">
            <a:extLst>
              <a:ext uri="{FF2B5EF4-FFF2-40B4-BE49-F238E27FC236}">
                <a16:creationId xmlns:a16="http://schemas.microsoft.com/office/drawing/2014/main" id="{07270F72-E015-48D2-A226-C49EA160D2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36088" y="6524625"/>
            <a:ext cx="2689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sr-Latn-RS" altLang="sr-Latn-RS">
                <a:solidFill>
                  <a:srgbClr val="0070C0"/>
                </a:solidFill>
              </a:rPr>
              <a:t>MITA BLAGAJAC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FA5811E0-38ED-4DBC-B3E1-31D3E11C5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6050" y="365125"/>
            <a:ext cx="8748367" cy="1325563"/>
          </a:xfrm>
        </p:spPr>
        <p:txBody>
          <a:bodyPr/>
          <a:lstStyle/>
          <a:p>
            <a:pPr algn="ctr" eaLnBrk="1" hangingPunct="1"/>
            <a:r>
              <a:rPr lang="sr-Latn-CS" altLang="sr-Latn-RS" sz="3600" b="1" dirty="0">
                <a:solidFill>
                  <a:srgbClr val="FF0000"/>
                </a:solidFill>
                <a:latin typeface="Maiandra GD" panose="020E0502030308020204" pitchFamily="34" charset="0"/>
              </a:rPr>
              <a:t>DVA OSNOVNA TIPA ADAPTACIJE koji suštinski opredeljuju procese periodizacije</a:t>
            </a:r>
            <a:endParaRPr lang="en-US" altLang="sr-Latn-RS" sz="3600" b="1" dirty="0">
              <a:solidFill>
                <a:srgbClr val="FF0000"/>
              </a:solidFill>
              <a:latin typeface="Maiandra GD" panose="020E0502030308020204" pitchFamily="34" charset="0"/>
            </a:endParaRPr>
          </a:p>
        </p:txBody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A37B630A-32B8-4CB8-ADDF-636B9A1E1F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16050" y="1935164"/>
            <a:ext cx="9753600" cy="3750019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Clr>
                <a:srgbClr val="C00000"/>
              </a:buClr>
            </a:pPr>
            <a:r>
              <a:rPr lang="sr-Latn-CS" altLang="sr-Latn-RS" sz="3200" dirty="0">
                <a:solidFill>
                  <a:srgbClr val="C00000"/>
                </a:solidFill>
                <a:latin typeface="Maiandra GD" panose="020E0502030308020204" pitchFamily="34" charset="0"/>
              </a:rPr>
              <a:t> </a:t>
            </a:r>
            <a:r>
              <a:rPr lang="sr-Latn-CS" altLang="sr-Latn-RS" sz="3200" b="1" dirty="0">
                <a:solidFill>
                  <a:srgbClr val="7030A0"/>
                </a:solidFill>
                <a:latin typeface="Maiandra GD" panose="020E0502030308020204" pitchFamily="34" charset="0"/>
              </a:rPr>
              <a:t>brza (kratkoročna) adaptacija </a:t>
            </a:r>
            <a:r>
              <a:rPr lang="sr-Latn-CS" altLang="sr-Latn-RS" sz="3200" b="1" dirty="0">
                <a:solidFill>
                  <a:srgbClr val="C00000"/>
                </a:solidFill>
                <a:latin typeface="Maiandra GD" panose="020E0502030308020204" pitchFamily="34" charset="0"/>
              </a:rPr>
              <a:t>-  adaptacioni procesi </a:t>
            </a:r>
            <a:r>
              <a:rPr lang="sr-Latn-CS" altLang="sr-Latn-RS" sz="3200" dirty="0">
                <a:solidFill>
                  <a:srgbClr val="C00000"/>
                </a:solidFill>
                <a:latin typeface="Maiandra GD" panose="020E0502030308020204" pitchFamily="34" charset="0"/>
              </a:rPr>
              <a:t>odvijaju se na nivou već postojećih funkcionalnih sistema,</a:t>
            </a:r>
          </a:p>
          <a:p>
            <a:pPr eaLnBrk="1" hangingPunct="1">
              <a:lnSpc>
                <a:spcPct val="90000"/>
              </a:lnSpc>
              <a:buClr>
                <a:srgbClr val="C00000"/>
              </a:buClr>
            </a:pPr>
            <a:r>
              <a:rPr lang="sr-Latn-CS" altLang="sr-Latn-RS" sz="3200" b="1" dirty="0">
                <a:solidFill>
                  <a:srgbClr val="7030A0"/>
                </a:solidFill>
                <a:latin typeface="Maiandra GD" panose="020E0502030308020204" pitchFamily="34" charset="0"/>
              </a:rPr>
              <a:t>dugotrajnija adaptacija  </a:t>
            </a:r>
            <a:r>
              <a:rPr lang="sr-Latn-CS" altLang="sr-Latn-RS" sz="3200" b="1" dirty="0">
                <a:solidFill>
                  <a:srgbClr val="C00000"/>
                </a:solidFill>
                <a:latin typeface="Maiandra GD" panose="020E0502030308020204" pitchFamily="34" charset="0"/>
              </a:rPr>
              <a:t>- procesi adaptacije </a:t>
            </a:r>
            <a:r>
              <a:rPr lang="sr-Latn-CS" altLang="sr-Latn-RS" sz="3200" dirty="0">
                <a:solidFill>
                  <a:srgbClr val="C00000"/>
                </a:solidFill>
                <a:latin typeface="Maiandra GD" panose="020E0502030308020204" pitchFamily="34" charset="0"/>
              </a:rPr>
              <a:t>karakterišu se značajnim i dosta stabilnim morfološkim i funkcionalnim promenama na nivou ćelija, struktura i sistema organizma</a:t>
            </a:r>
            <a:endParaRPr lang="en-US" altLang="sr-Latn-RS" sz="3200" dirty="0">
              <a:solidFill>
                <a:srgbClr val="C00000"/>
              </a:solidFill>
              <a:latin typeface="Maiandra GD" panose="020E050203030802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C00000"/>
              </a:buClr>
            </a:pPr>
            <a:r>
              <a:rPr lang="sr-Latn-CS" altLang="sr-Latn-RS" sz="3200" dirty="0">
                <a:solidFill>
                  <a:srgbClr val="C00000"/>
                </a:solidFill>
                <a:latin typeface="Maiandra GD" panose="020E0502030308020204" pitchFamily="34" charset="0"/>
              </a:rPr>
              <a:t>mehanizmi brze i dugotrajne adaptacije su različiti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F7B9A46E-E5C2-4B25-8F2F-04F338D9F6C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58925" y="1484313"/>
            <a:ext cx="9001125" cy="4537075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CS" sz="12800" dirty="0">
                <a:latin typeface="Maiandra GD" pitchFamily="34" charset="0"/>
              </a:rPr>
              <a:t>Etapa dugotrajne adaptacije </a:t>
            </a:r>
            <a:r>
              <a:rPr lang="sr-Latn-CS" sz="12800" dirty="0">
                <a:solidFill>
                  <a:srgbClr val="C00000"/>
                </a:solidFill>
                <a:latin typeface="Maiandra GD" pitchFamily="34" charset="0"/>
              </a:rPr>
              <a:t>odvija se u intervalima odmora</a:t>
            </a:r>
            <a:r>
              <a:rPr lang="sr-Latn-CS" sz="12800" dirty="0">
                <a:latin typeface="Maiandra GD" pitchFamily="34" charset="0"/>
              </a:rPr>
              <a:t> (između treninga) i zahteva mnogo vremena,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r-Latn-CS" sz="12800" dirty="0">
                <a:latin typeface="Maiandra GD" pitchFamily="34" charset="0"/>
              </a:rPr>
              <a:t>Biološki smisao dugotrajne adaptacije je formiraju u organizmu </a:t>
            </a:r>
            <a:r>
              <a:rPr lang="sr-Latn-CS" sz="12800" dirty="0">
                <a:solidFill>
                  <a:srgbClr val="C00000"/>
                </a:solidFill>
                <a:latin typeface="Maiandra GD" pitchFamily="34" charset="0"/>
              </a:rPr>
              <a:t>strukturno-funkcionalne baze </a:t>
            </a:r>
            <a:r>
              <a:rPr lang="sr-Latn-CS" sz="12800" dirty="0">
                <a:latin typeface="Maiandra GD" pitchFamily="34" charset="0"/>
              </a:rPr>
              <a:t>za </a:t>
            </a:r>
            <a:r>
              <a:rPr lang="sr-Latn-CS" sz="12800" dirty="0">
                <a:solidFill>
                  <a:srgbClr val="C00000"/>
                </a:solidFill>
                <a:latin typeface="Maiandra GD" pitchFamily="34" charset="0"/>
              </a:rPr>
              <a:t>bolju realizaciju mehanizama brze adaptacije</a:t>
            </a:r>
            <a:r>
              <a:rPr lang="sr-Latn-CS" sz="12800" dirty="0">
                <a:latin typeface="Maiandra GD" pitchFamily="34" charset="0"/>
              </a:rPr>
              <a:t>,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r-Latn-CS" sz="12800" dirty="0">
                <a:solidFill>
                  <a:srgbClr val="C00000"/>
                </a:solidFill>
                <a:latin typeface="Maiandra GD" pitchFamily="34" charset="0"/>
              </a:rPr>
              <a:t>dugotrajna adaptacija - </a:t>
            </a:r>
            <a:r>
              <a:rPr lang="sr-Latn-CS" sz="12800" dirty="0">
                <a:latin typeface="Maiandra GD" pitchFamily="34" charset="0"/>
              </a:rPr>
              <a:t>priprema organizam za izvođenje narednih trenažnih opterećenja (brze adaptacije) na višem nivou.</a:t>
            </a:r>
            <a:endParaRPr lang="sr-Latn-CS" sz="12800" b="1" dirty="0">
              <a:latin typeface="Maiandra GD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sr-Latn-CS" b="1" dirty="0"/>
          </a:p>
          <a:p>
            <a:pPr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en-US" dirty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131075" name="Rectangle 2">
            <a:extLst>
              <a:ext uri="{FF2B5EF4-FFF2-40B4-BE49-F238E27FC236}">
                <a16:creationId xmlns:a16="http://schemas.microsoft.com/office/drawing/2014/main" id="{D3F702A4-3B82-4671-AF8A-7573762CA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692150"/>
            <a:ext cx="7632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buClrTx/>
              <a:buSzTx/>
              <a:buFontTx/>
              <a:buNone/>
            </a:pPr>
            <a:r>
              <a:rPr lang="sr-Latn-CS" altLang="sr-Latn-RS" sz="2800" b="1">
                <a:solidFill>
                  <a:srgbClr val="FF0000"/>
                </a:solidFill>
                <a:latin typeface="Maiandra GD" panose="020E0502030308020204" pitchFamily="34" charset="0"/>
              </a:rPr>
              <a:t> </a:t>
            </a:r>
            <a:endParaRPr lang="sr-Latn-CS" altLang="sr-Latn-RS" sz="2800">
              <a:solidFill>
                <a:srgbClr val="FF0000"/>
              </a:solidFill>
              <a:latin typeface="Maiandra GD" panose="020E0502030308020204" pitchFamily="34" charset="0"/>
            </a:endParaRPr>
          </a:p>
        </p:txBody>
      </p:sp>
      <p:sp>
        <p:nvSpPr>
          <p:cNvPr id="131076" name="Rectangle 3">
            <a:extLst>
              <a:ext uri="{FF2B5EF4-FFF2-40B4-BE49-F238E27FC236}">
                <a16:creationId xmlns:a16="http://schemas.microsoft.com/office/drawing/2014/main" id="{DB852B9B-EE15-4DC5-BDC4-66E5A5F9EE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5550" y="620713"/>
            <a:ext cx="74009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sr-Latn-CS" altLang="sr-Latn-RS" sz="3600" b="1">
                <a:solidFill>
                  <a:srgbClr val="C00000"/>
                </a:solidFill>
                <a:latin typeface="Maiandra GD" panose="020E0502030308020204" pitchFamily="34" charset="0"/>
              </a:rPr>
              <a:t>DUGOTRAJNA ADAPTACIJA</a:t>
            </a:r>
          </a:p>
        </p:txBody>
      </p:sp>
    </p:spTree>
  </p:cSld>
  <p:clrMapOvr>
    <a:masterClrMapping/>
  </p:clrMapOvr>
  <p:transition spd="med">
    <p:cover dir="d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>
            <a:extLst>
              <a:ext uri="{FF2B5EF4-FFF2-40B4-BE49-F238E27FC236}">
                <a16:creationId xmlns:a16="http://schemas.microsoft.com/office/drawing/2014/main" id="{694BF1C9-1EF0-4E35-AACB-88898F0FA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704850"/>
            <a:ext cx="8229600" cy="708025"/>
          </a:xfrm>
        </p:spPr>
        <p:txBody>
          <a:bodyPr/>
          <a:lstStyle/>
          <a:p>
            <a:pPr algn="ctr" eaLnBrk="1" hangingPunct="1"/>
            <a:r>
              <a:rPr lang="sr-Latn-CS" altLang="sr-Latn-RS" sz="3600" b="1">
                <a:solidFill>
                  <a:srgbClr val="C00000"/>
                </a:solidFill>
                <a:latin typeface="Maiandra GD" panose="020E0502030308020204" pitchFamily="34" charset="0"/>
              </a:rPr>
              <a:t>DUGOTRAJNA ADAPTACIJA</a:t>
            </a:r>
            <a:endParaRPr lang="en-US" altLang="sr-Latn-RS" sz="3600" b="1">
              <a:solidFill>
                <a:srgbClr val="C00000"/>
              </a:solidFill>
              <a:latin typeface="Maiandra GD" panose="020E0502030308020204" pitchFamily="34" charset="0"/>
            </a:endParaRPr>
          </a:p>
        </p:txBody>
      </p:sp>
      <p:sp>
        <p:nvSpPr>
          <p:cNvPr id="124931" name="Rectangle 3">
            <a:extLst>
              <a:ext uri="{FF2B5EF4-FFF2-40B4-BE49-F238E27FC236}">
                <a16:creationId xmlns:a16="http://schemas.microsoft.com/office/drawing/2014/main" id="{480A2E85-E9DF-4A17-9751-C7EBA47140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1950" y="1700213"/>
            <a:ext cx="8578850" cy="4624387"/>
          </a:xfrm>
        </p:spPr>
        <p:txBody>
          <a:bodyPr/>
          <a:lstStyle/>
          <a:p>
            <a:pPr>
              <a:buClr>
                <a:srgbClr val="C00000"/>
              </a:buClr>
            </a:pPr>
            <a:r>
              <a:rPr lang="sr-Latn-RS" altLang="sr-Latn-RS" sz="3600" b="1" dirty="0">
                <a:latin typeface="Maiandra GD" panose="020E0502030308020204" pitchFamily="34" charset="0"/>
              </a:rPr>
              <a:t>d</a:t>
            </a:r>
            <a:r>
              <a:rPr lang="fr-FR" altLang="sr-Latn-RS" sz="3600" b="1" dirty="0" err="1">
                <a:latin typeface="Maiandra GD" panose="020E0502030308020204" pitchFamily="34" charset="0"/>
              </a:rPr>
              <a:t>ugotrajna</a:t>
            </a:r>
            <a:r>
              <a:rPr lang="fr-FR" altLang="sr-Latn-RS" sz="3600" b="1" dirty="0">
                <a:latin typeface="Maiandra GD" panose="020E0502030308020204" pitchFamily="34" charset="0"/>
              </a:rPr>
              <a:t> </a:t>
            </a:r>
            <a:r>
              <a:rPr lang="sr-Latn-CS" altLang="sr-Latn-RS" sz="3600" dirty="0">
                <a:latin typeface="Maiandra GD" panose="020E0502030308020204" pitchFamily="34" charset="0"/>
              </a:rPr>
              <a:t>(stabilna) </a:t>
            </a:r>
            <a:r>
              <a:rPr lang="fr-FR" altLang="sr-Latn-RS" sz="3600" b="1" dirty="0" err="1">
                <a:latin typeface="Maiandra GD" panose="020E0502030308020204" pitchFamily="34" charset="0"/>
              </a:rPr>
              <a:t>adaptacija</a:t>
            </a:r>
            <a:r>
              <a:rPr lang="fr-FR" altLang="sr-Latn-RS" sz="3600" dirty="0">
                <a:latin typeface="Maiandra GD" panose="020E0502030308020204" pitchFamily="34" charset="0"/>
              </a:rPr>
              <a:t> </a:t>
            </a:r>
            <a:r>
              <a:rPr lang="sr-Latn-CS" altLang="sr-Latn-RS" sz="3600" dirty="0">
                <a:latin typeface="Maiandra GD" panose="020E0502030308020204" pitchFamily="34" charset="0"/>
              </a:rPr>
              <a:t>podrazumeva </a:t>
            </a:r>
            <a:r>
              <a:rPr lang="fr-FR" altLang="sr-Latn-RS" sz="3600" dirty="0" err="1">
                <a:latin typeface="Maiandra GD" panose="020E0502030308020204" pitchFamily="34" charset="0"/>
              </a:rPr>
              <a:t>razvoj</a:t>
            </a:r>
            <a:r>
              <a:rPr lang="fr-FR" altLang="sr-Latn-RS" sz="3600" dirty="0">
                <a:latin typeface="Maiandra GD" panose="020E0502030308020204" pitchFamily="34" charset="0"/>
              </a:rPr>
              <a:t> </a:t>
            </a:r>
            <a:r>
              <a:rPr lang="fr-FR" altLang="sr-Latn-RS" sz="3600" b="1" dirty="0" err="1">
                <a:solidFill>
                  <a:srgbClr val="C00000"/>
                </a:solidFill>
                <a:latin typeface="Maiandra GD" panose="020E0502030308020204" pitchFamily="34" charset="0"/>
              </a:rPr>
              <a:t>strukturnih</a:t>
            </a:r>
            <a:r>
              <a:rPr lang="fr-FR" altLang="sr-Latn-RS" sz="3600" b="1" dirty="0">
                <a:solidFill>
                  <a:srgbClr val="C00000"/>
                </a:solidFill>
                <a:latin typeface="Maiandra GD" panose="020E0502030308020204" pitchFamily="34" charset="0"/>
              </a:rPr>
              <a:t> i </a:t>
            </a:r>
            <a:r>
              <a:rPr lang="fr-FR" altLang="sr-Latn-RS" sz="3600" b="1" dirty="0" err="1">
                <a:solidFill>
                  <a:srgbClr val="C00000"/>
                </a:solidFill>
                <a:latin typeface="Maiandra GD" panose="020E0502030308020204" pitchFamily="34" charset="0"/>
              </a:rPr>
              <a:t>funkcionalnih</a:t>
            </a:r>
            <a:r>
              <a:rPr lang="fr-FR" altLang="sr-Latn-RS" sz="3600" b="1" dirty="0">
                <a:solidFill>
                  <a:srgbClr val="C00000"/>
                </a:solidFill>
                <a:latin typeface="Maiandra GD" panose="020E0502030308020204" pitchFamily="34" charset="0"/>
              </a:rPr>
              <a:t> </a:t>
            </a:r>
            <a:r>
              <a:rPr lang="sr-Latn-CS" altLang="sr-Latn-RS" sz="3600" dirty="0">
                <a:latin typeface="Maiandra GD" panose="020E0502030308020204" pitchFamily="34" charset="0"/>
              </a:rPr>
              <a:t>sposobnosti </a:t>
            </a:r>
            <a:r>
              <a:rPr lang="fr-FR" altLang="sr-Latn-RS" sz="3600" dirty="0" err="1">
                <a:latin typeface="Maiandra GD" panose="020E0502030308020204" pitchFamily="34" charset="0"/>
              </a:rPr>
              <a:t>organizma</a:t>
            </a:r>
            <a:r>
              <a:rPr lang="sr-Latn-CS" altLang="sr-Latn-RS" sz="3600" dirty="0">
                <a:latin typeface="Maiandra GD" panose="020E0502030308020204" pitchFamily="34" charset="0"/>
              </a:rPr>
              <a:t>,</a:t>
            </a:r>
          </a:p>
          <a:p>
            <a:pPr>
              <a:buClr>
                <a:srgbClr val="C00000"/>
              </a:buClr>
            </a:pPr>
            <a:r>
              <a:rPr lang="fr-FR" altLang="sr-Latn-RS" sz="3600" dirty="0" err="1">
                <a:solidFill>
                  <a:srgbClr val="7030A0"/>
                </a:solidFill>
                <a:latin typeface="Maiandra GD" panose="020E0502030308020204" pitchFamily="34" charset="0"/>
              </a:rPr>
              <a:t>rezultat</a:t>
            </a:r>
            <a:r>
              <a:rPr lang="fr-FR" altLang="sr-Latn-RS" sz="3600" dirty="0">
                <a:solidFill>
                  <a:srgbClr val="7030A0"/>
                </a:solidFill>
                <a:latin typeface="Maiandra GD" panose="020E0502030308020204" pitchFamily="34" charset="0"/>
              </a:rPr>
              <a:t> </a:t>
            </a:r>
            <a:r>
              <a:rPr lang="sr-Latn-CS" altLang="sr-Latn-RS" sz="3600" dirty="0">
                <a:solidFill>
                  <a:srgbClr val="7030A0"/>
                </a:solidFill>
                <a:latin typeface="Maiandra GD" panose="020E0502030308020204" pitchFamily="34" charset="0"/>
              </a:rPr>
              <a:t>je </a:t>
            </a:r>
            <a:r>
              <a:rPr lang="fr-FR" altLang="sr-Latn-RS" sz="3600" dirty="0" err="1">
                <a:solidFill>
                  <a:srgbClr val="7030A0"/>
                </a:solidFill>
                <a:latin typeface="Maiandra GD" panose="020E0502030308020204" pitchFamily="34" charset="0"/>
              </a:rPr>
              <a:t>višekratnog</a:t>
            </a:r>
            <a:r>
              <a:rPr lang="fr-FR" altLang="sr-Latn-RS" sz="3600" dirty="0">
                <a:solidFill>
                  <a:srgbClr val="7030A0"/>
                </a:solidFill>
                <a:latin typeface="Maiandra GD" panose="020E0502030308020204" pitchFamily="34" charset="0"/>
              </a:rPr>
              <a:t> </a:t>
            </a:r>
            <a:r>
              <a:rPr lang="sr-Latn-CS" altLang="sr-Latn-RS" sz="3600" dirty="0">
                <a:solidFill>
                  <a:srgbClr val="7030A0"/>
                </a:solidFill>
                <a:latin typeface="Maiandra GD" panose="020E0502030308020204" pitchFamily="34" charset="0"/>
              </a:rPr>
              <a:t>sistematskog </a:t>
            </a:r>
            <a:r>
              <a:rPr lang="fr-FR" altLang="sr-Latn-RS" sz="3600" dirty="0" err="1">
                <a:solidFill>
                  <a:srgbClr val="7030A0"/>
                </a:solidFill>
                <a:latin typeface="Maiandra GD" panose="020E0502030308020204" pitchFamily="34" charset="0"/>
              </a:rPr>
              <a:t>ponavljanja</a:t>
            </a:r>
            <a:r>
              <a:rPr lang="fr-FR" altLang="sr-Latn-RS" sz="3600" dirty="0">
                <a:solidFill>
                  <a:srgbClr val="7030A0"/>
                </a:solidFill>
                <a:latin typeface="Maiandra GD" panose="020E0502030308020204" pitchFamily="34" charset="0"/>
              </a:rPr>
              <a:t> </a:t>
            </a:r>
            <a:r>
              <a:rPr lang="fr-FR" altLang="sr-Latn-RS" sz="3600" dirty="0" err="1">
                <a:solidFill>
                  <a:srgbClr val="7030A0"/>
                </a:solidFill>
                <a:latin typeface="Maiandra GD" panose="020E0502030308020204" pitchFamily="34" charset="0"/>
              </a:rPr>
              <a:t>brzih</a:t>
            </a:r>
            <a:r>
              <a:rPr lang="fr-FR" altLang="sr-Latn-RS" sz="3600" dirty="0">
                <a:solidFill>
                  <a:srgbClr val="7030A0"/>
                </a:solidFill>
                <a:latin typeface="Maiandra GD" panose="020E0502030308020204" pitchFamily="34" charset="0"/>
              </a:rPr>
              <a:t> </a:t>
            </a:r>
            <a:r>
              <a:rPr lang="fr-FR" altLang="sr-Latn-RS" sz="3600" dirty="0" err="1">
                <a:solidFill>
                  <a:srgbClr val="7030A0"/>
                </a:solidFill>
                <a:latin typeface="Maiandra GD" panose="020E0502030308020204" pitchFamily="34" charset="0"/>
              </a:rPr>
              <a:t>adaptacionih</a:t>
            </a:r>
            <a:r>
              <a:rPr lang="fr-FR" altLang="sr-Latn-RS" sz="3600" dirty="0">
                <a:solidFill>
                  <a:srgbClr val="7030A0"/>
                </a:solidFill>
                <a:latin typeface="Maiandra GD" panose="020E0502030308020204" pitchFamily="34" charset="0"/>
              </a:rPr>
              <a:t> </a:t>
            </a:r>
            <a:r>
              <a:rPr lang="fr-FR" altLang="sr-Latn-RS" sz="3600" dirty="0" err="1">
                <a:solidFill>
                  <a:srgbClr val="7030A0"/>
                </a:solidFill>
                <a:latin typeface="Maiandra GD" panose="020E0502030308020204" pitchFamily="34" charset="0"/>
              </a:rPr>
              <a:t>procesa</a:t>
            </a:r>
            <a:r>
              <a:rPr lang="sr-Latn-RS" altLang="sr-Latn-RS" sz="3600" dirty="0">
                <a:solidFill>
                  <a:srgbClr val="7030A0"/>
                </a:solidFill>
                <a:latin typeface="Maiandra GD" panose="020E0502030308020204" pitchFamily="34" charset="0"/>
              </a:rPr>
              <a:t> (brze daptacije)</a:t>
            </a:r>
            <a:r>
              <a:rPr lang="fr-FR" altLang="sr-Latn-RS" sz="3600" dirty="0">
                <a:solidFill>
                  <a:srgbClr val="7030A0"/>
                </a:solidFill>
                <a:latin typeface="Maiandra GD" panose="020E0502030308020204" pitchFamily="34" charset="0"/>
              </a:rPr>
              <a:t> </a:t>
            </a:r>
            <a:r>
              <a:rPr lang="sr-Latn-CS" altLang="sr-Latn-RS" sz="3600" dirty="0">
                <a:solidFill>
                  <a:srgbClr val="7030A0"/>
                </a:solidFill>
                <a:latin typeface="Maiandra GD" panose="020E0502030308020204" pitchFamily="34" charset="0"/>
              </a:rPr>
              <a:t> </a:t>
            </a:r>
          </a:p>
          <a:p>
            <a:endParaRPr lang="sr-Latn-CS" altLang="sr-Latn-RS" sz="2800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DFFB3486-EC72-4F97-B424-B66523F708F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50505" y="1522414"/>
            <a:ext cx="9369286" cy="4354512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sr-Latn-CS" sz="12800" b="1" dirty="0">
                <a:solidFill>
                  <a:srgbClr val="7030A0"/>
                </a:solidFill>
                <a:latin typeface="Maiandra GD" pitchFamily="34" charset="0"/>
              </a:rPr>
              <a:t>povećanje brzine procesa oporavka</a:t>
            </a:r>
            <a:r>
              <a:rPr lang="sr-Latn-CS" sz="12800" dirty="0">
                <a:solidFill>
                  <a:srgbClr val="7030A0"/>
                </a:solidFill>
                <a:latin typeface="Maiandra GD" pitchFamily="34" charset="0"/>
              </a:rPr>
              <a:t>,  </a:t>
            </a:r>
            <a:endParaRPr lang="sr-Latn-CS" sz="12800" b="1" dirty="0">
              <a:solidFill>
                <a:srgbClr val="7030A0"/>
              </a:solidFill>
              <a:latin typeface="Maiandra GD" pitchFamily="34" charset="0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sr-Latn-CS" sz="12800" b="1" dirty="0">
                <a:solidFill>
                  <a:srgbClr val="FF0000"/>
                </a:solidFill>
                <a:latin typeface="Maiandra GD" pitchFamily="34" charset="0"/>
              </a:rPr>
              <a:t>povećavanje sadržaja unutarćelijskih organoida: ATP, CP, glikogena, mitohondrija, miohibrila...</a:t>
            </a:r>
            <a:r>
              <a:rPr lang="sr-Latn-CS" sz="12800" dirty="0">
                <a:solidFill>
                  <a:srgbClr val="FF0000"/>
                </a:solidFill>
                <a:latin typeface="Maiandra GD" pitchFamily="34" charset="0"/>
              </a:rPr>
              <a:t> </a:t>
            </a:r>
            <a:endParaRPr lang="sr-Latn-CS" sz="12800" b="1" dirty="0">
              <a:solidFill>
                <a:srgbClr val="FF0000"/>
              </a:solidFill>
              <a:latin typeface="Maiandra GD" pitchFamily="34" charset="0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sr-Latn-CS" sz="12800" b="1" dirty="0">
                <a:solidFill>
                  <a:srgbClr val="7030A0"/>
                </a:solidFill>
                <a:latin typeface="Maiandra GD" pitchFamily="34" charset="0"/>
              </a:rPr>
              <a:t>usavršavanje mehanizama nervno-humoralne regulacije</a:t>
            </a:r>
            <a:r>
              <a:rPr lang="sr-Latn-CS" sz="12800" dirty="0">
                <a:solidFill>
                  <a:srgbClr val="7030A0"/>
                </a:solidFill>
                <a:latin typeface="Maiandra GD" pitchFamily="34" charset="0"/>
              </a:rPr>
              <a:t>,  </a:t>
            </a:r>
            <a:endParaRPr lang="sr-Latn-CS" sz="12800" b="1" dirty="0">
              <a:solidFill>
                <a:srgbClr val="7030A0"/>
              </a:solidFill>
              <a:latin typeface="Maiandra GD" pitchFamily="34" charset="0"/>
            </a:endParaRP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sr-Latn-CS" sz="12800" b="1" dirty="0">
                <a:solidFill>
                  <a:srgbClr val="FF0000"/>
                </a:solidFill>
                <a:latin typeface="Maiandra GD" pitchFamily="34" charset="0"/>
              </a:rPr>
              <a:t>razvijanje rezistentnosti na biohemijske promene (na laktate) </a:t>
            </a:r>
            <a:r>
              <a:rPr lang="sr-Latn-CS" sz="12800" dirty="0">
                <a:solidFill>
                  <a:srgbClr val="FF0000"/>
                </a:solidFill>
                <a:latin typeface="Maiandra GD" pitchFamily="34" charset="0"/>
              </a:rPr>
              <a:t>do kojih dolazi u organizmu u toku mišićne aktivnosti. </a:t>
            </a:r>
          </a:p>
          <a:p>
            <a:pPr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sr-Latn-CS" sz="12800" b="1" dirty="0">
              <a:latin typeface="Maiandra GD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sr-Latn-CS" sz="11200" dirty="0">
              <a:latin typeface="Maiandra GD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sr-Latn-CS" b="1" dirty="0"/>
          </a:p>
          <a:p>
            <a:pPr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en-US" dirty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133123" name="Rectangle 2">
            <a:extLst>
              <a:ext uri="{FF2B5EF4-FFF2-40B4-BE49-F238E27FC236}">
                <a16:creationId xmlns:a16="http://schemas.microsoft.com/office/drawing/2014/main" id="{F8F04584-682D-41F3-9CFA-5C8DD947DA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692150"/>
            <a:ext cx="7632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buClrTx/>
              <a:buSzTx/>
              <a:buFontTx/>
              <a:buNone/>
            </a:pPr>
            <a:r>
              <a:rPr lang="sr-Latn-CS" altLang="sr-Latn-RS" sz="2800" b="1">
                <a:solidFill>
                  <a:srgbClr val="FF0000"/>
                </a:solidFill>
                <a:latin typeface="Maiandra GD" panose="020E0502030308020204" pitchFamily="34" charset="0"/>
              </a:rPr>
              <a:t> </a:t>
            </a:r>
            <a:endParaRPr lang="sr-Latn-CS" altLang="sr-Latn-RS" sz="2800">
              <a:solidFill>
                <a:srgbClr val="FF0000"/>
              </a:solidFill>
              <a:latin typeface="Maiandra GD" panose="020E0502030308020204" pitchFamily="34" charset="0"/>
            </a:endParaRPr>
          </a:p>
        </p:txBody>
      </p:sp>
      <p:sp>
        <p:nvSpPr>
          <p:cNvPr id="133124" name="Rectangle 3">
            <a:extLst>
              <a:ext uri="{FF2B5EF4-FFF2-40B4-BE49-F238E27FC236}">
                <a16:creationId xmlns:a16="http://schemas.microsoft.com/office/drawing/2014/main" id="{8C88585B-DFB0-4A16-A526-1504BF1479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138" y="385762"/>
            <a:ext cx="7416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r-Latn-CS" altLang="sr-Latn-RS" sz="2400" b="1" dirty="0">
                <a:solidFill>
                  <a:srgbClr val="C00000"/>
                </a:solidFill>
                <a:latin typeface="Maiandra GD" panose="020E0502030308020204" pitchFamily="34" charset="0"/>
              </a:rPr>
              <a:t>OSNOVNA USMERENOST DUGOTRAJNE ADAPTACIJE</a:t>
            </a:r>
            <a:endParaRPr lang="sr-Latn-CS" altLang="sr-Latn-R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>
    <p:cover dir="d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Rectangle 3">
            <a:extLst>
              <a:ext uri="{FF2B5EF4-FFF2-40B4-BE49-F238E27FC236}">
                <a16:creationId xmlns:a16="http://schemas.microsoft.com/office/drawing/2014/main" id="{0E0A0E99-352D-4150-8580-26BCFACCC9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31235" y="1688203"/>
            <a:ext cx="9051234" cy="4119562"/>
          </a:xfrm>
        </p:spPr>
        <p:txBody>
          <a:bodyPr>
            <a:normAutofit/>
          </a:bodyPr>
          <a:lstStyle/>
          <a:p>
            <a:pPr marL="0" indent="0" algn="ctr">
              <a:buClr>
                <a:srgbClr val="C00000"/>
              </a:buClr>
              <a:buFont typeface="Wingdings 2" panose="05020102010507070707" pitchFamily="18" charset="2"/>
              <a:buNone/>
              <a:defRPr/>
            </a:pPr>
            <a:r>
              <a:rPr lang="sr-Latn-RS" altLang="sr-Latn-RS" sz="3600" b="1" dirty="0">
                <a:solidFill>
                  <a:srgbClr val="C00000"/>
                </a:solidFill>
                <a:latin typeface="Maiandra GD" panose="020E0502030308020204" pitchFamily="34" charset="0"/>
              </a:rPr>
              <a:t>Atletičari – trkači na duge staze koji trče prosečno 100 nedeljno, imaju 40% veću aerobnu snagu, nižu frekvenciju srca, veći dijametar leve komore, veću debljinu zida srčane komore od netreniranih osoba.</a:t>
            </a:r>
            <a:endParaRPr lang="sr-Latn-CS" altLang="sr-Latn-RS" sz="3600" dirty="0">
              <a:solidFill>
                <a:srgbClr val="002060"/>
              </a:solidFill>
              <a:latin typeface="Maiandra GD" panose="020E0502030308020204" pitchFamily="34" charset="0"/>
            </a:endParaRPr>
          </a:p>
          <a:p>
            <a:pPr marL="0" indent="0" algn="ctr">
              <a:buClr>
                <a:srgbClr val="C00000"/>
              </a:buClr>
              <a:buFont typeface="Wingdings 2" panose="05020102010507070707" pitchFamily="18" charset="2"/>
              <a:buNone/>
              <a:defRPr/>
            </a:pPr>
            <a:endParaRPr lang="sr-Latn-CS" altLang="sr-Latn-RS" sz="3600" dirty="0">
              <a:solidFill>
                <a:srgbClr val="7030A0"/>
              </a:solidFill>
              <a:latin typeface="Maiandra GD" panose="020E0502030308020204" pitchFamily="34" charset="0"/>
            </a:endParaRPr>
          </a:p>
          <a:p>
            <a:pPr>
              <a:defRPr/>
            </a:pPr>
            <a:endParaRPr lang="sr-Latn-CS" altLang="sr-Latn-RS" sz="2800" dirty="0"/>
          </a:p>
        </p:txBody>
      </p:sp>
    </p:spTree>
    <p:extLst>
      <p:ext uri="{BB962C8B-B14F-4D97-AF65-F5344CB8AC3E}">
        <p14:creationId xmlns:p14="http://schemas.microsoft.com/office/powerpoint/2010/main" val="380330904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>
            <a:extLst>
              <a:ext uri="{FF2B5EF4-FFF2-40B4-BE49-F238E27FC236}">
                <a16:creationId xmlns:a16="http://schemas.microsoft.com/office/drawing/2014/main" id="{34AAB799-DE44-4E8F-8B78-F3D0CB3168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3388" y="1268413"/>
            <a:ext cx="8435975" cy="4897437"/>
          </a:xfrm>
        </p:spPr>
        <p:txBody>
          <a:bodyPr/>
          <a:lstStyle/>
          <a:p>
            <a:pPr eaLnBrk="1" hangingPunct="1"/>
            <a:r>
              <a:rPr lang="sr-Latn-CS" altLang="sr-Latn-RS" sz="2800" dirty="0">
                <a:solidFill>
                  <a:srgbClr val="C00000"/>
                </a:solidFill>
                <a:latin typeface="Maiandra GD" panose="020E0502030308020204" pitchFamily="34" charset="0"/>
              </a:rPr>
              <a:t>brza i dugotrajna adaptacija </a:t>
            </a:r>
            <a:r>
              <a:rPr lang="sr-Latn-CS" altLang="sr-Latn-RS" sz="2800" dirty="0">
                <a:solidFill>
                  <a:srgbClr val="0070C0"/>
                </a:solidFill>
                <a:latin typeface="Maiandra GD" panose="020E0502030308020204" pitchFamily="34" charset="0"/>
              </a:rPr>
              <a:t>se, u trenažnom procesu, naizmenično smenjuju i međusobno uzajamno deluju,</a:t>
            </a:r>
          </a:p>
          <a:p>
            <a:pPr eaLnBrk="1" hangingPunct="1"/>
            <a:r>
              <a:rPr lang="sr-Latn-CS" altLang="sr-Latn-RS" sz="2800" dirty="0">
                <a:solidFill>
                  <a:srgbClr val="0070C0"/>
                </a:solidFill>
                <a:latin typeface="Maiandra GD" panose="020E0502030308020204" pitchFamily="34" charset="0"/>
              </a:rPr>
              <a:t>tako na primer, </a:t>
            </a:r>
            <a:r>
              <a:rPr lang="sr-Latn-CS" altLang="sr-Latn-RS" sz="2800" dirty="0">
                <a:solidFill>
                  <a:srgbClr val="C00000"/>
                </a:solidFill>
                <a:latin typeface="Maiandra GD" panose="020E0502030308020204" pitchFamily="34" charset="0"/>
              </a:rPr>
              <a:t>brza adaptacija</a:t>
            </a:r>
            <a:r>
              <a:rPr lang="sr-Latn-CS" altLang="sr-Latn-RS" sz="2800" dirty="0">
                <a:solidFill>
                  <a:srgbClr val="0070C0"/>
                </a:solidFill>
                <a:latin typeface="Maiandra GD" panose="020E0502030308020204" pitchFamily="34" charset="0"/>
              </a:rPr>
              <a:t> izaziva duboke biohemijske i funkcionalne promene, koje su preduslov za </a:t>
            </a:r>
            <a:r>
              <a:rPr lang="sr-Latn-CS" altLang="sr-Latn-RS" sz="2800" dirty="0">
                <a:solidFill>
                  <a:srgbClr val="C00000"/>
                </a:solidFill>
                <a:latin typeface="Maiandra GD" panose="020E0502030308020204" pitchFamily="34" charset="0"/>
              </a:rPr>
              <a:t>aktiviranje mehanizama dugotrajne adaptacije,</a:t>
            </a:r>
            <a:endParaRPr lang="sr-Latn-CS" altLang="sr-Latn-RS" sz="2800" dirty="0">
              <a:solidFill>
                <a:srgbClr val="0070C0"/>
              </a:solidFill>
              <a:latin typeface="Maiandra GD" panose="020E0502030308020204" pitchFamily="34" charset="0"/>
            </a:endParaRPr>
          </a:p>
          <a:p>
            <a:pPr eaLnBrk="1" hangingPunct="1"/>
            <a:r>
              <a:rPr lang="sr-Latn-CS" altLang="sr-Latn-RS" sz="2800" dirty="0">
                <a:solidFill>
                  <a:srgbClr val="C00000"/>
                </a:solidFill>
                <a:latin typeface="Maiandra GD" panose="020E0502030308020204" pitchFamily="34" charset="0"/>
              </a:rPr>
              <a:t>dugotrajna adaptacija</a:t>
            </a:r>
            <a:r>
              <a:rPr lang="sr-Latn-CS" altLang="sr-Latn-RS" sz="2800" dirty="0">
                <a:solidFill>
                  <a:srgbClr val="0070C0"/>
                </a:solidFill>
                <a:latin typeface="Maiandra GD" panose="020E0502030308020204" pitchFamily="34" charset="0"/>
              </a:rPr>
              <a:t>, sa svoje strane, povećavajući energetski potencijal organizma, povećava mogućnosti organizma za procese brze adaptacije. </a:t>
            </a:r>
            <a:endParaRPr lang="sr-Latn-CS" altLang="sr-Latn-RS" sz="2800" b="1" dirty="0">
              <a:solidFill>
                <a:srgbClr val="0070C0"/>
              </a:solidFill>
              <a:latin typeface="Maiandra GD" panose="020E0502030308020204" pitchFamily="34" charset="0"/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en-US" altLang="sr-Latn-RS" sz="2800" dirty="0">
              <a:solidFill>
                <a:srgbClr val="0070C0"/>
              </a:solidFill>
              <a:latin typeface="Maiandra GD" panose="020E0502030308020204" pitchFamily="34" charset="0"/>
            </a:endParaRPr>
          </a:p>
        </p:txBody>
      </p:sp>
      <p:sp>
        <p:nvSpPr>
          <p:cNvPr id="135171" name="Rectangle 2">
            <a:extLst>
              <a:ext uri="{FF2B5EF4-FFF2-40B4-BE49-F238E27FC236}">
                <a16:creationId xmlns:a16="http://schemas.microsoft.com/office/drawing/2014/main" id="{74745676-1F4E-4FD4-A404-3030B350C8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692150"/>
            <a:ext cx="7632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buClrTx/>
              <a:buSzTx/>
              <a:buFontTx/>
              <a:buNone/>
            </a:pPr>
            <a:r>
              <a:rPr lang="sr-Latn-CS" altLang="sr-Latn-RS" sz="2800" b="1">
                <a:solidFill>
                  <a:srgbClr val="FF0000"/>
                </a:solidFill>
                <a:latin typeface="Maiandra GD" panose="020E0502030308020204" pitchFamily="34" charset="0"/>
              </a:rPr>
              <a:t> </a:t>
            </a:r>
            <a:endParaRPr lang="sr-Latn-CS" altLang="sr-Latn-RS" sz="2800">
              <a:solidFill>
                <a:srgbClr val="FF0000"/>
              </a:solidFill>
              <a:latin typeface="Maiandra GD" panose="020E0502030308020204" pitchFamily="34" charset="0"/>
            </a:endParaRPr>
          </a:p>
        </p:txBody>
      </p:sp>
      <p:sp>
        <p:nvSpPr>
          <p:cNvPr id="135172" name="TextBox 3">
            <a:extLst>
              <a:ext uri="{FF2B5EF4-FFF2-40B4-BE49-F238E27FC236}">
                <a16:creationId xmlns:a16="http://schemas.microsoft.com/office/drawing/2014/main" id="{297FC020-C7FA-49B9-9981-F780EE41F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088" y="620713"/>
            <a:ext cx="74898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r-Latn-CS" altLang="sr-Latn-RS" sz="2400" b="1">
                <a:solidFill>
                  <a:srgbClr val="C00000"/>
                </a:solidFill>
                <a:latin typeface="Maiandra GD" panose="020E0502030308020204" pitchFamily="34" charset="0"/>
              </a:rPr>
              <a:t>ODNOS BRZE I DUGOTRAJNE ADAPTACIJE</a:t>
            </a:r>
          </a:p>
        </p:txBody>
      </p:sp>
    </p:spTree>
  </p:cSld>
  <p:clrMapOvr>
    <a:masterClrMapping/>
  </p:clrMapOvr>
  <p:transition spd="med">
    <p:cover dir="d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FFFD929A-2828-4F02-9B31-506BDEBEBEB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2135188" y="404813"/>
            <a:ext cx="8158162" cy="792162"/>
          </a:xfrm>
        </p:spPr>
        <p:txBody>
          <a:bodyPr/>
          <a:lstStyle/>
          <a:p>
            <a:pPr algn="ctr" eaLnBrk="1" hangingPunct="1"/>
            <a:r>
              <a:rPr lang="sr-Latn-CS" altLang="sr-Latn-RS" sz="3200" b="1">
                <a:solidFill>
                  <a:schemeClr val="tx1"/>
                </a:solidFill>
                <a:latin typeface="Maiandra GD" panose="020E0502030308020204" pitchFamily="34" charset="0"/>
              </a:rPr>
              <a:t>DINAMIKA PROCESA OPORAVKA</a:t>
            </a:r>
            <a:endParaRPr lang="en-US" altLang="sr-Latn-RS" sz="3200" b="1">
              <a:solidFill>
                <a:schemeClr val="tx1"/>
              </a:solidFill>
              <a:latin typeface="Maiandra GD" panose="020E0502030308020204" pitchFamily="34" charset="0"/>
            </a:endParaRP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4AE55696-54D4-46D7-995D-E8604755263F}"/>
              </a:ext>
            </a:extLst>
          </p:cNvPr>
          <p:cNvSpPr>
            <a:spLocks noGrp="1" noRot="1" noChangeArrowheads="1"/>
          </p:cNvSpPr>
          <p:nvPr>
            <p:ph idx="1"/>
          </p:nvPr>
        </p:nvSpPr>
        <p:spPr>
          <a:xfrm>
            <a:off x="1825626" y="1444487"/>
            <a:ext cx="8643591" cy="462135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Clr>
                <a:srgbClr val="7030A0"/>
              </a:buClr>
              <a:buSzPct val="140000"/>
              <a:buFont typeface="Wingdings" panose="05000000000000000000" pitchFamily="2" charset="2"/>
              <a:buChar char="§"/>
            </a:pPr>
            <a:r>
              <a:rPr lang="sr-Latn-CS" altLang="sr-Latn-RS" sz="2800" dirty="0">
                <a:solidFill>
                  <a:srgbClr val="C00000"/>
                </a:solidFill>
                <a:latin typeface="Maiandra GD" panose="020E0502030308020204" pitchFamily="34" charset="0"/>
              </a:rPr>
              <a:t>svaki mehanizam posle opterećenja počinje se vraćati u normalnu funkciju,</a:t>
            </a:r>
          </a:p>
          <a:p>
            <a:pPr eaLnBrk="1" hangingPunct="1">
              <a:lnSpc>
                <a:spcPct val="90000"/>
              </a:lnSpc>
              <a:buClr>
                <a:srgbClr val="7030A0"/>
              </a:buClr>
              <a:buSzPct val="140000"/>
              <a:buFont typeface="Wingdings" panose="05000000000000000000" pitchFamily="2" charset="2"/>
              <a:buChar char="§"/>
            </a:pPr>
            <a:r>
              <a:rPr lang="sr-Latn-CS" altLang="sr-Latn-RS" sz="2800" dirty="0">
                <a:solidFill>
                  <a:srgbClr val="C00000"/>
                </a:solidFill>
                <a:latin typeface="Maiandra GD" panose="020E0502030308020204" pitchFamily="34" charset="0"/>
              </a:rPr>
              <a:t>različiti mehanizmi zamora, pa tako i energetski depoi ne obnavljaju se istim tempom,</a:t>
            </a:r>
          </a:p>
          <a:p>
            <a:pPr eaLnBrk="1" hangingPunct="1">
              <a:lnSpc>
                <a:spcPct val="90000"/>
              </a:lnSpc>
              <a:buClr>
                <a:srgbClr val="7030A0"/>
              </a:buClr>
              <a:buSzPct val="140000"/>
              <a:buFont typeface="Wingdings" panose="05000000000000000000" pitchFamily="2" charset="2"/>
              <a:buChar char="§"/>
            </a:pPr>
            <a:r>
              <a:rPr lang="sr-Latn-CS" altLang="sr-Latn-RS" sz="3200" dirty="0">
                <a:solidFill>
                  <a:srgbClr val="7030A0"/>
                </a:solidFill>
                <a:latin typeface="Maiandra GD" panose="020E0502030308020204" pitchFamily="34" charset="0"/>
              </a:rPr>
              <a:t>vreme </a:t>
            </a:r>
            <a:r>
              <a:rPr lang="sr-Latn-CS" altLang="sr-Latn-RS" sz="3200" b="1" dirty="0">
                <a:solidFill>
                  <a:srgbClr val="7030A0"/>
                </a:solidFill>
                <a:latin typeface="Maiandra GD" panose="020E0502030308020204" pitchFamily="34" charset="0"/>
              </a:rPr>
              <a:t>poluobnavaljanja za CP  </a:t>
            </a:r>
            <a:r>
              <a:rPr lang="sr-Latn-CS" altLang="sr-Latn-RS" sz="3200" dirty="0">
                <a:solidFill>
                  <a:srgbClr val="7030A0"/>
                </a:solidFill>
                <a:latin typeface="Maiandra GD" panose="020E0502030308020204" pitchFamily="34" charset="0"/>
              </a:rPr>
              <a:t>(kreatin fosfat) iznosi 30 sec, a za glikogen 24 sata,</a:t>
            </a:r>
          </a:p>
          <a:p>
            <a:pPr eaLnBrk="1" hangingPunct="1">
              <a:lnSpc>
                <a:spcPct val="90000"/>
              </a:lnSpc>
              <a:buClr>
                <a:srgbClr val="7030A0"/>
              </a:buClr>
              <a:buSzPct val="140000"/>
              <a:buFont typeface="Wingdings" panose="05000000000000000000" pitchFamily="2" charset="2"/>
              <a:buChar char="§"/>
            </a:pPr>
            <a:r>
              <a:rPr lang="sr-Latn-CS" altLang="sr-Latn-RS" sz="2800" dirty="0">
                <a:solidFill>
                  <a:srgbClr val="C00000"/>
                </a:solidFill>
                <a:latin typeface="Maiandra GD" panose="020E0502030308020204" pitchFamily="34" charset="0"/>
              </a:rPr>
              <a:t>za uspostavljanje acido-bazne ravnoteže, posle opterećenja koji uzrokuju visoku koncentraciju laktata, potrebno je približno </a:t>
            </a:r>
            <a:r>
              <a:rPr lang="sr-Latn-CS" altLang="sr-Latn-RS" sz="3200" b="1" dirty="0">
                <a:solidFill>
                  <a:srgbClr val="7030A0"/>
                </a:solidFill>
                <a:latin typeface="Maiandra GD" panose="020E0502030308020204" pitchFamily="34" charset="0"/>
              </a:rPr>
              <a:t>dva sata </a:t>
            </a:r>
            <a:r>
              <a:rPr lang="sr-Latn-CS" altLang="sr-Latn-RS" sz="3200" dirty="0">
                <a:solidFill>
                  <a:srgbClr val="7030A0"/>
                </a:solidFill>
                <a:latin typeface="Maiandra GD" panose="020E0502030308020204" pitchFamily="34" charset="0"/>
              </a:rPr>
              <a:t>za vraćanje pH u normalu</a:t>
            </a:r>
            <a:endParaRPr lang="en-US" altLang="sr-Latn-RS" sz="2800" dirty="0">
              <a:solidFill>
                <a:srgbClr val="7030A0"/>
              </a:solidFill>
              <a:latin typeface="Maiandra GD" panose="020E0502030308020204" pitchFamily="34" charset="0"/>
            </a:endParaRP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id="{2AF48D4A-949C-43BA-8745-3D0E52831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0748" y="981075"/>
            <a:ext cx="8945217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lvl="0">
              <a:buNone/>
            </a:pPr>
            <a:r>
              <a:rPr lang="sr-Latn-RS" sz="4000" dirty="0">
                <a:solidFill>
                  <a:srgbClr val="FF0000"/>
                </a:solidFill>
                <a:latin typeface="Maiandra GD" panose="020E0502030308020204" pitchFamily="34" charset="0"/>
                <a:ea typeface="Verdana" panose="020B0604030504040204" pitchFamily="34" charset="0"/>
              </a:rPr>
              <a:t>PERIODIZACIJA TRENINGA se bazira: </a:t>
            </a: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sr-Latn-RS" sz="28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zakonitosti treninga, zamora, odmora, oporavka – superkompenzacije,</a:t>
            </a: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sr-Latn-RS" sz="28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zakonitosti adaptacije, deadaptacije, preadaptacije,</a:t>
            </a: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sr-Latn-RS" sz="28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fiziološki principi treninga, </a:t>
            </a: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sr-Latn-RS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zakonitosti – dinamike treninga motoričkih i funkcionalnih sposobnosti,</a:t>
            </a: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sr-Latn-RS" sz="28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zakonitosti dinamike uzrasnog razvoja i senzitivnih faza (tema posebnog seminara)</a:t>
            </a:r>
          </a:p>
        </p:txBody>
      </p:sp>
    </p:spTree>
    <p:extLst>
      <p:ext uri="{BB962C8B-B14F-4D97-AF65-F5344CB8AC3E}">
        <p14:creationId xmlns:p14="http://schemas.microsoft.com/office/powerpoint/2010/main" val="323286513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00918859-76E8-4999-B69C-6D6435C19AA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438400" y="476251"/>
            <a:ext cx="7329488" cy="1008063"/>
          </a:xfrm>
        </p:spPr>
        <p:txBody>
          <a:bodyPr anchorCtr="1"/>
          <a:lstStyle/>
          <a:p>
            <a:pPr algn="ctr" eaLnBrk="1" hangingPunct="1"/>
            <a:r>
              <a:rPr lang="sr-Latn-CS" altLang="sr-Latn-RS" sz="3600" b="1" dirty="0">
                <a:solidFill>
                  <a:srgbClr val="FF0000"/>
                </a:solidFill>
                <a:latin typeface="Maiandra GD" panose="020E0502030308020204" pitchFamily="34" charset="0"/>
              </a:rPr>
              <a:t>PROCESI DEADAPTACIJE</a:t>
            </a:r>
            <a:endParaRPr lang="en-US" altLang="sr-Latn-RS" sz="3600" b="1" dirty="0">
              <a:solidFill>
                <a:srgbClr val="FF0000"/>
              </a:solidFill>
              <a:latin typeface="Maiandra GD" panose="020E0502030308020204" pitchFamily="34" charset="0"/>
            </a:endParaRPr>
          </a:p>
        </p:txBody>
      </p:sp>
      <p:sp>
        <p:nvSpPr>
          <p:cNvPr id="153603" name="Rectangle 3">
            <a:extLst>
              <a:ext uri="{FF2B5EF4-FFF2-40B4-BE49-F238E27FC236}">
                <a16:creationId xmlns:a16="http://schemas.microsoft.com/office/drawing/2014/main" id="{90187A35-5D53-4C46-8CDF-C474856549F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800920" y="1551439"/>
            <a:ext cx="8831584" cy="4824412"/>
          </a:xfrm>
        </p:spPr>
        <p:txBody>
          <a:bodyPr/>
          <a:lstStyle/>
          <a:p>
            <a:pPr marL="0" indent="0" algn="ctr" eaLnBrk="1" hangingPunct="1">
              <a:buClr>
                <a:srgbClr val="C00000"/>
              </a:buClr>
              <a:buSzPct val="105000"/>
              <a:buNone/>
            </a:pPr>
            <a:r>
              <a:rPr lang="sr-Latn-CS" altLang="sr-Latn-RS" sz="2800" dirty="0">
                <a:solidFill>
                  <a:srgbClr val="FF0000"/>
                </a:solidFill>
                <a:latin typeface="Maiandra GD" panose="020E0502030308020204" pitchFamily="34" charset="0"/>
              </a:rPr>
              <a:t>različite motoričke karakteristike snižavaju se različitom brzinom i u različitom stepenu:</a:t>
            </a:r>
          </a:p>
          <a:p>
            <a:pPr eaLnBrk="1" hangingPunct="1">
              <a:buClr>
                <a:srgbClr val="C00000"/>
              </a:buClr>
              <a:buSzPct val="105000"/>
              <a:buFont typeface="Wingdings" panose="05000000000000000000" pitchFamily="2" charset="2"/>
              <a:buChar char="§"/>
            </a:pPr>
            <a:r>
              <a:rPr lang="sr-Latn-CS" altLang="sr-Latn-RS" sz="2800" dirty="0">
                <a:solidFill>
                  <a:srgbClr val="7030A0"/>
                </a:solidFill>
                <a:latin typeface="Maiandra GD" panose="020E0502030308020204" pitchFamily="34" charset="0"/>
              </a:rPr>
              <a:t>najbrže opadaju </a:t>
            </a:r>
            <a:r>
              <a:rPr lang="sr-Latn-CS" altLang="sr-Latn-RS" sz="2800" dirty="0">
                <a:solidFill>
                  <a:srgbClr val="FF0000"/>
                </a:solidFill>
                <a:latin typeface="Maiandra GD" panose="020E0502030308020204" pitchFamily="34" charset="0"/>
              </a:rPr>
              <a:t>brzinski kvaliteti </a:t>
            </a:r>
            <a:r>
              <a:rPr lang="sr-Latn-CS" altLang="sr-Latn-RS" sz="2800" dirty="0">
                <a:solidFill>
                  <a:srgbClr val="7030A0"/>
                </a:solidFill>
                <a:latin typeface="Maiandra GD" panose="020E0502030308020204" pitchFamily="34" charset="0"/>
              </a:rPr>
              <a:t>– snižava se sportska sposobnost za vežbe maksimalnog i submaksimalnog intenziteta,</a:t>
            </a:r>
          </a:p>
          <a:p>
            <a:pPr eaLnBrk="1" hangingPunct="1">
              <a:buClr>
                <a:srgbClr val="C00000"/>
              </a:buClr>
              <a:buSzPct val="105000"/>
              <a:buFont typeface="Wingdings" panose="05000000000000000000" pitchFamily="2" charset="2"/>
              <a:buChar char="§"/>
            </a:pPr>
            <a:r>
              <a:rPr lang="sr-Latn-CS" altLang="sr-Latn-RS" sz="2800" dirty="0">
                <a:solidFill>
                  <a:srgbClr val="7030A0"/>
                </a:solidFill>
                <a:latin typeface="Maiandra GD" panose="020E0502030308020204" pitchFamily="34" charset="0"/>
              </a:rPr>
              <a:t>nešto sporije opada </a:t>
            </a:r>
            <a:r>
              <a:rPr lang="sr-Latn-CS" altLang="sr-Latn-RS" sz="2800" dirty="0">
                <a:solidFill>
                  <a:srgbClr val="FF0000"/>
                </a:solidFill>
                <a:latin typeface="Maiandra GD" panose="020E0502030308020204" pitchFamily="34" charset="0"/>
              </a:rPr>
              <a:t>snaga</a:t>
            </a:r>
            <a:r>
              <a:rPr lang="sr-Latn-CS" altLang="sr-Latn-RS" sz="2800" dirty="0">
                <a:solidFill>
                  <a:srgbClr val="7030A0"/>
                </a:solidFill>
                <a:latin typeface="Maiandra GD" panose="020E0502030308020204" pitchFamily="34" charset="0"/>
              </a:rPr>
              <a:t>, brže u </a:t>
            </a:r>
            <a:r>
              <a:rPr lang="sr-Latn-CS" altLang="sr-Latn-RS" sz="2800" dirty="0">
                <a:solidFill>
                  <a:srgbClr val="FF0000"/>
                </a:solidFill>
                <a:latin typeface="Maiandra GD" panose="020E0502030308020204" pitchFamily="34" charset="0"/>
              </a:rPr>
              <a:t>dinamičkim</a:t>
            </a:r>
            <a:r>
              <a:rPr lang="sr-Latn-CS" altLang="sr-Latn-RS" sz="2800" dirty="0">
                <a:solidFill>
                  <a:srgbClr val="7030A0"/>
                </a:solidFill>
                <a:latin typeface="Maiandra GD" panose="020E0502030308020204" pitchFamily="34" charset="0"/>
              </a:rPr>
              <a:t> nego u statičkim opterećenjima,</a:t>
            </a:r>
          </a:p>
          <a:p>
            <a:pPr eaLnBrk="1" hangingPunct="1">
              <a:buClr>
                <a:srgbClr val="C00000"/>
              </a:buClr>
              <a:buSzPct val="105000"/>
              <a:buFont typeface="Wingdings" panose="05000000000000000000" pitchFamily="2" charset="2"/>
              <a:buChar char="§"/>
            </a:pPr>
            <a:r>
              <a:rPr lang="sr-Latn-CS" altLang="sr-Latn-RS" sz="2800" dirty="0">
                <a:solidFill>
                  <a:srgbClr val="7030A0"/>
                </a:solidFill>
                <a:latin typeface="Maiandra GD" panose="020E0502030308020204" pitchFamily="34" charset="0"/>
              </a:rPr>
              <a:t>mnogo sporije opada izdržljivost na opterećenja srednjeg i umerenog intenziteta</a:t>
            </a:r>
            <a:endParaRPr lang="en-US" altLang="sr-Latn-RS" sz="2800" dirty="0">
              <a:solidFill>
                <a:srgbClr val="7030A0"/>
              </a:solidFill>
              <a:latin typeface="Maiandra GD" panose="020E0502030308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>
            <a:extLst>
              <a:ext uri="{FF2B5EF4-FFF2-40B4-BE49-F238E27FC236}">
                <a16:creationId xmlns:a16="http://schemas.microsoft.com/office/drawing/2014/main" id="{96829928-6635-438D-AF79-98DB0B0FA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2242654"/>
            <a:ext cx="6639339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algn="ctr" eaLnBrk="1" hangingPunct="1">
              <a:buClrTx/>
              <a:buSzTx/>
              <a:buFontTx/>
              <a:buNone/>
            </a:pPr>
            <a:r>
              <a:rPr lang="sr-Latn-CS" altLang="sr-Latn-RS" sz="6000" b="1" dirty="0">
                <a:solidFill>
                  <a:srgbClr val="FF0000"/>
                </a:solidFill>
                <a:latin typeface="Maiandra GD" panose="020E0502030308020204" pitchFamily="34" charset="0"/>
              </a:rPr>
              <a:t>FIZIOLOŠKI PRINCIPI TRENINGA</a:t>
            </a:r>
            <a:endParaRPr lang="sr-Latn-CS" altLang="sr-Latn-RS" sz="6000" b="1" dirty="0">
              <a:solidFill>
                <a:srgbClr val="002060"/>
              </a:solidFill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782110"/>
      </p:ext>
    </p:extLst>
  </p:cSld>
  <p:clrMapOvr>
    <a:masterClrMapping/>
  </p:clrMapOvr>
  <p:transition spd="med">
    <p:cover dir="d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9ADB2DDF-C680-4891-9393-44ABAE9691F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55688" y="836613"/>
            <a:ext cx="10369550" cy="51133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r-Latn-CS" sz="2800" dirty="0">
                <a:solidFill>
                  <a:srgbClr val="C00000"/>
                </a:solidFill>
                <a:latin typeface="Maiandra GD" pitchFamily="34" charset="0"/>
              </a:rPr>
              <a:t>    </a:t>
            </a:r>
            <a:r>
              <a:rPr lang="sr-Latn-CS" sz="3600" dirty="0">
                <a:solidFill>
                  <a:srgbClr val="C00000"/>
                </a:solidFill>
                <a:latin typeface="Maiandra GD" pitchFamily="34" charset="0"/>
              </a:rPr>
              <a:t>Najvažniji </a:t>
            </a:r>
            <a:r>
              <a:rPr lang="sr-Latn-CS" sz="3600" b="1" dirty="0">
                <a:solidFill>
                  <a:srgbClr val="C00000"/>
                </a:solidFill>
                <a:latin typeface="Maiandra GD" pitchFamily="34" charset="0"/>
              </a:rPr>
              <a:t>Fiziološki principi sportskog treninga koji se </a:t>
            </a:r>
            <a:r>
              <a:rPr lang="sr-Latn-CS" sz="3600" dirty="0">
                <a:solidFill>
                  <a:srgbClr val="C00000"/>
                </a:solidFill>
                <a:latin typeface="Maiandra GD" pitchFamily="34" charset="0"/>
              </a:rPr>
              <a:t>baziraju na zakonitostima </a:t>
            </a:r>
            <a:r>
              <a:rPr lang="sr-Latn-CS" sz="3600" b="1" dirty="0">
                <a:solidFill>
                  <a:srgbClr val="C00000"/>
                </a:solidFill>
                <a:latin typeface="Maiandra GD" pitchFamily="34" charset="0"/>
              </a:rPr>
              <a:t>kineziološke adaptacije – </a:t>
            </a:r>
            <a:r>
              <a:rPr lang="sr-Latn-CS" sz="3600" b="1" dirty="0">
                <a:solidFill>
                  <a:srgbClr val="7030A0"/>
                </a:solidFill>
                <a:latin typeface="Maiandra GD" pitchFamily="34" charset="0"/>
              </a:rPr>
              <a:t>bitni za periodizaciju treninga</a:t>
            </a:r>
            <a:r>
              <a:rPr lang="sr-Latn-CS" sz="3600" dirty="0">
                <a:solidFill>
                  <a:srgbClr val="7030A0"/>
                </a:solidFill>
                <a:latin typeface="Maiandra GD" pitchFamily="34" charset="0"/>
              </a:rPr>
              <a:t>:</a:t>
            </a:r>
            <a:r>
              <a:rPr lang="sr-Latn-CS" sz="3600" dirty="0">
                <a:solidFill>
                  <a:srgbClr val="C00000"/>
                </a:solidFill>
                <a:latin typeface="Maiandra GD" pitchFamily="34" charset="0"/>
              </a:rPr>
              <a:t> </a:t>
            </a:r>
            <a:endParaRPr lang="sr-Latn-CS" sz="3600" b="1" dirty="0">
              <a:solidFill>
                <a:srgbClr val="C00000"/>
              </a:solidFill>
              <a:latin typeface="Maiandra GD" pitchFamily="34" charset="0"/>
            </a:endParaRPr>
          </a:p>
          <a:p>
            <a:pPr marL="720000" indent="-54000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sr-Latn-CS" sz="3600" dirty="0">
                <a:solidFill>
                  <a:srgbClr val="0070C0"/>
                </a:solidFill>
                <a:latin typeface="Maiandra GD" pitchFamily="34" charset="0"/>
              </a:rPr>
              <a:t>Princip superkompenzacije,</a:t>
            </a:r>
            <a:endParaRPr lang="sr-Latn-CS" sz="3600" b="1" dirty="0">
              <a:solidFill>
                <a:srgbClr val="0070C0"/>
              </a:solidFill>
              <a:latin typeface="Maiandra GD" pitchFamily="34" charset="0"/>
            </a:endParaRPr>
          </a:p>
          <a:p>
            <a:pPr marL="720000" indent="-54000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sr-Latn-CS" sz="3600" dirty="0">
                <a:solidFill>
                  <a:srgbClr val="FF0000"/>
                </a:solidFill>
                <a:latin typeface="Maiandra GD" pitchFamily="34" charset="0"/>
              </a:rPr>
              <a:t>Princip reverzibilnosti</a:t>
            </a:r>
            <a:r>
              <a:rPr lang="sr-Latn-CS" sz="3600" dirty="0">
                <a:solidFill>
                  <a:srgbClr val="0070C0"/>
                </a:solidFill>
                <a:latin typeface="Maiandra GD" pitchFamily="34" charset="0"/>
              </a:rPr>
              <a:t>,</a:t>
            </a:r>
            <a:endParaRPr lang="sr-Latn-CS" sz="3600" b="1" dirty="0">
              <a:solidFill>
                <a:srgbClr val="0070C0"/>
              </a:solidFill>
              <a:latin typeface="Maiandra GD" pitchFamily="34" charset="0"/>
            </a:endParaRPr>
          </a:p>
          <a:p>
            <a:pPr marL="720000" indent="-54000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sr-Latn-CS" sz="3600" dirty="0">
                <a:solidFill>
                  <a:srgbClr val="0070C0"/>
                </a:solidFill>
                <a:latin typeface="Maiandra GD" pitchFamily="34" charset="0"/>
              </a:rPr>
              <a:t>Princip specifičnosti,</a:t>
            </a:r>
            <a:endParaRPr lang="sr-Latn-CS" sz="3600" b="1" dirty="0">
              <a:solidFill>
                <a:srgbClr val="0070C0"/>
              </a:solidFill>
              <a:latin typeface="Maiandra GD" pitchFamily="34" charset="0"/>
            </a:endParaRPr>
          </a:p>
          <a:p>
            <a:pPr marL="720000" indent="-54000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sr-Latn-CS" sz="3600" dirty="0">
                <a:solidFill>
                  <a:srgbClr val="0070C0"/>
                </a:solidFill>
                <a:latin typeface="Maiandra GD" pitchFamily="34" charset="0"/>
              </a:rPr>
              <a:t>Princip postupnosti,</a:t>
            </a:r>
            <a:endParaRPr lang="sr-Latn-CS" sz="3600" b="1" dirty="0">
              <a:solidFill>
                <a:srgbClr val="0070C0"/>
              </a:solidFill>
              <a:latin typeface="Maiandra GD" pitchFamily="34" charset="0"/>
            </a:endParaRPr>
          </a:p>
          <a:p>
            <a:pPr marL="720000" indent="-54000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sr-Latn-CS" sz="3600" dirty="0">
                <a:solidFill>
                  <a:srgbClr val="0070C0"/>
                </a:solidFill>
                <a:latin typeface="Maiandra GD" pitchFamily="34" charset="0"/>
              </a:rPr>
              <a:t>Princip regularnosti – sistematičnosti,</a:t>
            </a:r>
            <a:endParaRPr lang="sr-Latn-CS" sz="3600" b="1" dirty="0">
              <a:solidFill>
                <a:srgbClr val="0070C0"/>
              </a:solidFill>
              <a:latin typeface="Maiandra GD" pitchFamily="34" charset="0"/>
            </a:endParaRPr>
          </a:p>
          <a:p>
            <a:pPr marL="720000" indent="-54000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sr-Latn-CS" sz="3600" dirty="0">
                <a:solidFill>
                  <a:srgbClr val="FF0000"/>
                </a:solidFill>
                <a:latin typeface="Maiandra GD" pitchFamily="34" charset="0"/>
              </a:rPr>
              <a:t>Princip cikličnosti</a:t>
            </a:r>
            <a:r>
              <a:rPr lang="sr-Latn-CS" sz="3600" dirty="0">
                <a:solidFill>
                  <a:srgbClr val="0070C0"/>
                </a:solidFill>
                <a:latin typeface="Maiandra GD" pitchFamily="34" charset="0"/>
              </a:rPr>
              <a:t>.</a:t>
            </a:r>
            <a:endParaRPr lang="sr-Latn-CS" sz="3600" b="1" dirty="0">
              <a:solidFill>
                <a:srgbClr val="0070C0"/>
              </a:solidFill>
              <a:latin typeface="Maiandra GD" pitchFamily="34" charset="0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467E53C2-1B7A-47FC-A8CC-24792FCFF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692150"/>
            <a:ext cx="7632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sr-Latn-CS" altLang="sr-Latn-RS" sz="2800" b="1">
                <a:solidFill>
                  <a:srgbClr val="FF0000"/>
                </a:solidFill>
                <a:latin typeface="Maiandra GD" panose="020E0502030308020204" pitchFamily="34" charset="0"/>
              </a:rPr>
              <a:t> </a:t>
            </a:r>
            <a:endParaRPr lang="sr-Latn-CS" altLang="sr-Latn-RS" sz="2800">
              <a:solidFill>
                <a:srgbClr val="FF0000"/>
              </a:solidFill>
              <a:latin typeface="Maiandra GD" panose="020E0502030308020204" pitchFamily="34" charset="0"/>
            </a:endParaRPr>
          </a:p>
        </p:txBody>
      </p:sp>
    </p:spTree>
  </p:cSld>
  <p:clrMapOvr>
    <a:masterClrMapping/>
  </p:clrMapOvr>
  <p:transition spd="med">
    <p:cover dir="d"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31DDB307-9A19-4341-94B6-B2EE682BF9E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03512" y="1628775"/>
            <a:ext cx="8435851" cy="460851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CS" sz="2800" dirty="0">
                <a:solidFill>
                  <a:srgbClr val="C00000"/>
                </a:solidFill>
                <a:latin typeface="Maiandra GD" pitchFamily="34" charset="0"/>
              </a:rPr>
              <a:t>Adaptacione promene </a:t>
            </a:r>
            <a:r>
              <a:rPr lang="sr-Latn-CS" sz="2800" dirty="0">
                <a:solidFill>
                  <a:srgbClr val="0070C0"/>
                </a:solidFill>
                <a:latin typeface="Maiandra GD" pitchFamily="34" charset="0"/>
              </a:rPr>
              <a:t>u organizmu, do kojih dolazi pod uticajem fizičkih opterećenja, </a:t>
            </a:r>
            <a:r>
              <a:rPr lang="sr-Latn-CS" sz="2800" dirty="0">
                <a:solidFill>
                  <a:srgbClr val="C00000"/>
                </a:solidFill>
                <a:latin typeface="Maiandra GD" pitchFamily="34" charset="0"/>
              </a:rPr>
              <a:t>nisu postojane.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r-Latn-CS" sz="2800" dirty="0">
                <a:solidFill>
                  <a:srgbClr val="0070C0"/>
                </a:solidFill>
                <a:latin typeface="Maiandra GD" pitchFamily="34" charset="0"/>
              </a:rPr>
              <a:t>Posle prekida sistematskog trenažnog procesa, ili snižavanja obima trenažnih opterećenja, </a:t>
            </a:r>
            <a:r>
              <a:rPr lang="sr-Latn-CS" sz="2800" dirty="0">
                <a:solidFill>
                  <a:srgbClr val="C00000"/>
                </a:solidFill>
                <a:latin typeface="Maiandra GD" pitchFamily="34" charset="0"/>
              </a:rPr>
              <a:t>adaptacione promene se postepeno smanjuju</a:t>
            </a:r>
            <a:r>
              <a:rPr lang="sr-Latn-CS" sz="2800" dirty="0">
                <a:solidFill>
                  <a:srgbClr val="0070C0"/>
                </a:solidFill>
                <a:latin typeface="Maiandra GD" pitchFamily="34" charset="0"/>
              </a:rPr>
              <a:t>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r-Latn-CS" sz="2800" dirty="0">
                <a:solidFill>
                  <a:srgbClr val="0070C0"/>
                </a:solidFill>
                <a:latin typeface="Maiandra GD" pitchFamily="34" charset="0"/>
              </a:rPr>
              <a:t>Na primer, u mišićima, posle prekida regularnog treniranja, koncentracija kreatinfosfata se snižava sa visokih do običnih vrednosti, smanjuju se sposobnost energetskog sistema, smanjuje se broj miofibrila, </a:t>
            </a:r>
            <a:r>
              <a:rPr lang="sr-Latn-CS" sz="2800" dirty="0">
                <a:solidFill>
                  <a:srgbClr val="FF0000"/>
                </a:solidFill>
                <a:latin typeface="Maiandra GD" pitchFamily="34" charset="0"/>
              </a:rPr>
              <a:t>broj i veličina mitohondrija. </a:t>
            </a:r>
            <a:endParaRPr lang="sr-Latn-CS" sz="2800" b="1" dirty="0">
              <a:solidFill>
                <a:srgbClr val="FF0000"/>
              </a:solidFill>
              <a:latin typeface="Maiandra GD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sr-Latn-CS" sz="2800" b="1" dirty="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6B36A638-88CD-4C97-A51D-961359ABDD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692150"/>
            <a:ext cx="7632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sr-Latn-CS" altLang="sr-Latn-RS" sz="2800" b="1">
                <a:solidFill>
                  <a:srgbClr val="FF0000"/>
                </a:solidFill>
                <a:latin typeface="Maiandra GD" panose="020E0502030308020204" pitchFamily="34" charset="0"/>
              </a:rPr>
              <a:t> </a:t>
            </a:r>
            <a:endParaRPr lang="sr-Latn-CS" altLang="sr-Latn-RS" sz="2800">
              <a:solidFill>
                <a:srgbClr val="FF0000"/>
              </a:solidFill>
              <a:latin typeface="Maiandra GD" panose="020E0502030308020204" pitchFamily="34" charset="0"/>
            </a:endParaRP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96CBEE17-762D-4406-A231-95F68C74D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5550" y="765175"/>
            <a:ext cx="73453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r-Latn-CS" altLang="sr-Latn-RS" b="1">
                <a:solidFill>
                  <a:srgbClr val="C00000"/>
                </a:solidFill>
                <a:latin typeface="Maiandra GD" panose="020E0502030308020204" pitchFamily="34" charset="0"/>
              </a:rPr>
              <a:t>PRINCIP REVERZIBILNOSTI</a:t>
            </a:r>
          </a:p>
        </p:txBody>
      </p:sp>
    </p:spTree>
  </p:cSld>
  <p:clrMapOvr>
    <a:masterClrMapping/>
  </p:clrMapOvr>
  <p:transition spd="med">
    <p:cover dir="d"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BB274364-AD42-4A04-9ECC-0354BC2C8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8972" y="1412875"/>
            <a:ext cx="9214339" cy="4824413"/>
          </a:xfrm>
        </p:spPr>
        <p:txBody>
          <a:bodyPr>
            <a:normAutofit/>
          </a:bodyPr>
          <a:lstStyle/>
          <a:p>
            <a:pPr eaLnBrk="1" hangingPunct="1"/>
            <a:r>
              <a:rPr lang="sr-Latn-CS" altLang="sr-Latn-RS" sz="3200" dirty="0">
                <a:solidFill>
                  <a:srgbClr val="C00000"/>
                </a:solidFill>
                <a:latin typeface="Maiandra GD" panose="020E0502030308020204" pitchFamily="34" charset="0"/>
              </a:rPr>
              <a:t>visoka sportska sposobnost</a:t>
            </a:r>
            <a:r>
              <a:rPr lang="sr-Latn-CS" altLang="sr-Latn-RS" sz="3200" dirty="0">
                <a:solidFill>
                  <a:srgbClr val="0070C0"/>
                </a:solidFill>
                <a:latin typeface="Maiandra GD" panose="020E0502030308020204" pitchFamily="34" charset="0"/>
              </a:rPr>
              <a:t>, distignuta višegodišnjom primenom visokih opterećenja, </a:t>
            </a:r>
            <a:r>
              <a:rPr lang="sr-Latn-CS" altLang="sr-Latn-RS" sz="3200" dirty="0">
                <a:solidFill>
                  <a:srgbClr val="C00000"/>
                </a:solidFill>
                <a:latin typeface="Maiandra GD" panose="020E0502030308020204" pitchFamily="34" charset="0"/>
              </a:rPr>
              <a:t>snižava se posle prekida treniranja </a:t>
            </a:r>
            <a:r>
              <a:rPr lang="sr-Latn-CS" altLang="sr-Latn-RS" sz="3200" dirty="0">
                <a:solidFill>
                  <a:srgbClr val="0070C0"/>
                </a:solidFill>
                <a:latin typeface="Maiandra GD" panose="020E0502030308020204" pitchFamily="34" charset="0"/>
              </a:rPr>
              <a:t>ili smanjenja obima trenažnih opterećenja, </a:t>
            </a:r>
          </a:p>
          <a:p>
            <a:pPr eaLnBrk="1" hangingPunct="1"/>
            <a:r>
              <a:rPr lang="sr-Latn-CS" altLang="sr-Latn-RS" sz="3200" dirty="0">
                <a:solidFill>
                  <a:srgbClr val="0070C0"/>
                </a:solidFill>
                <a:latin typeface="Maiandra GD" panose="020E0502030308020204" pitchFamily="34" charset="0"/>
              </a:rPr>
              <a:t>Takav gubitak adaptacionih svojstava označava se terminom </a:t>
            </a:r>
            <a:r>
              <a:rPr lang="sr-Latn-CS" altLang="sr-Latn-RS" sz="3200" b="1" dirty="0">
                <a:solidFill>
                  <a:srgbClr val="0070C0"/>
                </a:solidFill>
                <a:latin typeface="Maiandra GD" panose="020E0502030308020204" pitchFamily="34" charset="0"/>
              </a:rPr>
              <a:t>detreniranost</a:t>
            </a:r>
            <a:r>
              <a:rPr lang="sr-Latn-CS" altLang="sr-Latn-RS" sz="3200" dirty="0">
                <a:solidFill>
                  <a:srgbClr val="0070C0"/>
                </a:solidFill>
                <a:latin typeface="Maiandra GD" panose="020E0502030308020204" pitchFamily="34" charset="0"/>
              </a:rPr>
              <a:t>. U osnovi te pojave leži </a:t>
            </a:r>
            <a:r>
              <a:rPr lang="sr-Latn-CS" altLang="sr-Latn-RS" sz="3200" b="1" dirty="0">
                <a:solidFill>
                  <a:srgbClr val="C00000"/>
                </a:solidFill>
                <a:latin typeface="Maiandra GD" panose="020E0502030308020204" pitchFamily="34" charset="0"/>
              </a:rPr>
              <a:t>reverzibilnost superkompenzacije</a:t>
            </a:r>
            <a:r>
              <a:rPr lang="sr-Latn-CS" altLang="sr-Latn-RS" sz="3200" b="1" dirty="0">
                <a:solidFill>
                  <a:srgbClr val="0070C0"/>
                </a:solidFill>
                <a:latin typeface="Maiandra GD" panose="020E0502030308020204" pitchFamily="34" charset="0"/>
              </a:rPr>
              <a:t> </a:t>
            </a:r>
            <a:r>
              <a:rPr lang="sr-Latn-CS" altLang="sr-Latn-RS" sz="3200" dirty="0">
                <a:solidFill>
                  <a:srgbClr val="0070C0"/>
                </a:solidFill>
                <a:latin typeface="Maiandra GD" panose="020E0502030308020204" pitchFamily="34" charset="0"/>
              </a:rPr>
              <a:t>– znači superkompenzacija je reverzibilna, privremena pojava.</a:t>
            </a:r>
            <a:endParaRPr lang="sr-Latn-CS" altLang="sr-Latn-RS" sz="3200" b="1" dirty="0">
              <a:solidFill>
                <a:srgbClr val="0070C0"/>
              </a:solidFill>
              <a:latin typeface="Maiandra GD" panose="020E0502030308020204" pitchFamily="34" charset="0"/>
            </a:endParaRP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796B66E6-EDEC-4F30-A47C-FB8A53FD44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692150"/>
            <a:ext cx="7632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sr-Latn-CS" altLang="sr-Latn-RS" sz="2800" b="1">
                <a:solidFill>
                  <a:srgbClr val="FF0000"/>
                </a:solidFill>
                <a:latin typeface="Maiandra GD" panose="020E0502030308020204" pitchFamily="34" charset="0"/>
              </a:rPr>
              <a:t> </a:t>
            </a:r>
            <a:endParaRPr lang="sr-Latn-CS" altLang="sr-Latn-RS" sz="2800">
              <a:solidFill>
                <a:srgbClr val="FF0000"/>
              </a:solidFill>
              <a:latin typeface="Maiandra GD" panose="020E0502030308020204" pitchFamily="34" charset="0"/>
            </a:endParaRPr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77CDB4FE-DA8A-45DD-A418-A773D6BF9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113" y="620713"/>
            <a:ext cx="73437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r-Latn-CS" altLang="sr-Latn-RS" b="1">
                <a:solidFill>
                  <a:srgbClr val="C00000"/>
                </a:solidFill>
                <a:latin typeface="Maiandra GD" panose="020E0502030308020204" pitchFamily="34" charset="0"/>
              </a:rPr>
              <a:t>PRINCIP REVERZIBILNOSTI</a:t>
            </a:r>
          </a:p>
        </p:txBody>
      </p:sp>
    </p:spTree>
  </p:cSld>
  <p:clrMapOvr>
    <a:masterClrMapping/>
  </p:clrMapOvr>
  <p:transition spd="med">
    <p:cover dir="d"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CA9E2FA0-96DE-412D-BA82-C5DCB9345D0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92702" y="1196975"/>
            <a:ext cx="8880011" cy="5040313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CS" sz="2800" dirty="0">
                <a:solidFill>
                  <a:srgbClr val="0070C0"/>
                </a:solidFill>
                <a:latin typeface="Maiandra GD" pitchFamily="34" charset="0"/>
              </a:rPr>
              <a:t>Povećavanje energetskih i funkcionalnih potencijala organizma, uslovljeno superkompenzacijom, </a:t>
            </a:r>
            <a:r>
              <a:rPr lang="sr-Latn-CS" sz="2800" dirty="0">
                <a:solidFill>
                  <a:srgbClr val="C00000"/>
                </a:solidFill>
                <a:latin typeface="Maiandra GD" pitchFamily="34" charset="0"/>
              </a:rPr>
              <a:t>dosta se brzo smanjuje</a:t>
            </a:r>
            <a:r>
              <a:rPr lang="sr-Latn-CS" sz="2800" dirty="0">
                <a:solidFill>
                  <a:srgbClr val="0070C0"/>
                </a:solidFill>
                <a:latin typeface="Maiandra GD" pitchFamily="34" charset="0"/>
              </a:rPr>
              <a:t> vraćanjem do polaznog nivoa – pre operećenja,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r-Latn-CS" sz="2800" dirty="0">
                <a:solidFill>
                  <a:srgbClr val="0070C0"/>
                </a:solidFill>
                <a:latin typeface="Maiandra GD" pitchFamily="34" charset="0"/>
              </a:rPr>
              <a:t>Ipak često ispoljavanje superkompenzacije postepeno povećava početni nivo važnih hemijskih jedinjenja i unutaćelijskih struktura, koje se održavaju duže vreme,</a:t>
            </a:r>
            <a:endParaRPr lang="sr-Latn-CS" sz="2800" b="1" dirty="0">
              <a:solidFill>
                <a:srgbClr val="0070C0"/>
              </a:solidFill>
              <a:latin typeface="Maiandra GD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r-Latn-CS" sz="2800" dirty="0">
                <a:solidFill>
                  <a:srgbClr val="0070C0"/>
                </a:solidFill>
                <a:latin typeface="Maiandra GD" pitchFamily="34" charset="0"/>
              </a:rPr>
              <a:t>Iz ovog principa proizilazi još jedan važan zaključak: </a:t>
            </a:r>
            <a:r>
              <a:rPr lang="sr-Latn-CS" sz="2800" b="1" dirty="0">
                <a:solidFill>
                  <a:srgbClr val="0070C0"/>
                </a:solidFill>
                <a:latin typeface="Maiandra GD" pitchFamily="34" charset="0"/>
              </a:rPr>
              <a:t>jednokratno fizičko opterećenje ne može dovesti do povećanja adaptacionih promena</a:t>
            </a:r>
            <a:r>
              <a:rPr lang="sr-Latn-CS" sz="2800" dirty="0">
                <a:solidFill>
                  <a:srgbClr val="0070C0"/>
                </a:solidFill>
                <a:latin typeface="Maiandra GD" pitchFamily="34" charset="0"/>
              </a:rPr>
              <a:t>,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r-Latn-CS" sz="3300" dirty="0">
                <a:solidFill>
                  <a:srgbClr val="C00000"/>
                </a:solidFill>
                <a:latin typeface="Maiandra GD" pitchFamily="34" charset="0"/>
              </a:rPr>
              <a:t>Za razvoj adaptacije trenažna opterećenja treba da se ponavljaju, dovoljno često, u toku dužeg vremena, i trenažni proces ne treba prekidati. </a:t>
            </a:r>
            <a:endParaRPr lang="sr-Latn-CS" sz="3300" b="1" dirty="0">
              <a:solidFill>
                <a:srgbClr val="C00000"/>
              </a:solidFill>
              <a:latin typeface="Maiandra GD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sr-Latn-CS" sz="2800" b="1" dirty="0">
              <a:latin typeface="Maiandra GD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sr-Latn-CS" sz="2800" b="1" dirty="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E7A02F39-EC2B-424A-82CE-06BDCB7D12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692150"/>
            <a:ext cx="7632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sr-Latn-CS" altLang="sr-Latn-RS" sz="2800" b="1">
                <a:solidFill>
                  <a:srgbClr val="FF0000"/>
                </a:solidFill>
                <a:latin typeface="Maiandra GD" panose="020E0502030308020204" pitchFamily="34" charset="0"/>
              </a:rPr>
              <a:t> </a:t>
            </a:r>
            <a:endParaRPr lang="sr-Latn-CS" altLang="sr-Latn-RS" sz="2800">
              <a:solidFill>
                <a:srgbClr val="FF0000"/>
              </a:solidFill>
              <a:latin typeface="Maiandra GD" panose="020E0502030308020204" pitchFamily="34" charset="0"/>
            </a:endParaRPr>
          </a:p>
        </p:txBody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19E34266-AB5B-4E6F-B4C3-69784F75B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113" y="549275"/>
            <a:ext cx="73437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r-Latn-CS" altLang="sr-Latn-RS" b="1">
                <a:solidFill>
                  <a:srgbClr val="C00000"/>
                </a:solidFill>
                <a:latin typeface="Maiandra GD" panose="020E0502030308020204" pitchFamily="34" charset="0"/>
              </a:rPr>
              <a:t>PRINCIP REVERZIBILNOSTI</a:t>
            </a:r>
          </a:p>
        </p:txBody>
      </p:sp>
    </p:spTree>
  </p:cSld>
  <p:clrMapOvr>
    <a:masterClrMapping/>
  </p:clrMapOvr>
  <p:transition spd="med">
    <p:cover dir="d"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233C813C-DD2C-4C69-8EB7-AB9E33D557A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47446" y="1628775"/>
            <a:ext cx="9157066" cy="460851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CS" sz="2400" b="1" dirty="0">
                <a:solidFill>
                  <a:srgbClr val="0070C0"/>
                </a:solidFill>
                <a:latin typeface="Maiandra GD" pitchFamily="34" charset="0"/>
              </a:rPr>
              <a:t>Adaptacione promene </a:t>
            </a:r>
            <a:r>
              <a:rPr lang="sr-Latn-CS" sz="2400" dirty="0">
                <a:solidFill>
                  <a:srgbClr val="0070C0"/>
                </a:solidFill>
                <a:latin typeface="Maiandra GD" pitchFamily="34" charset="0"/>
              </a:rPr>
              <a:t>koje se odvijaju u pod uticajem  trenažnih opterećenja u  velikoj meri zavise od </a:t>
            </a:r>
            <a:r>
              <a:rPr lang="sr-Latn-CS" sz="2400" dirty="0">
                <a:solidFill>
                  <a:srgbClr val="C00000"/>
                </a:solidFill>
                <a:latin typeface="Maiandra GD" pitchFamily="34" charset="0"/>
              </a:rPr>
              <a:t>karaktera izvođene mišićne aktivnosti</a:t>
            </a:r>
            <a:r>
              <a:rPr lang="sr-Latn-CS" sz="2400" dirty="0">
                <a:solidFill>
                  <a:srgbClr val="0070C0"/>
                </a:solidFill>
                <a:latin typeface="Maiandra GD" pitchFamily="34" charset="0"/>
              </a:rPr>
              <a:t>:</a:t>
            </a:r>
            <a:endParaRPr lang="sr-Latn-CS" sz="2400" b="1" dirty="0">
              <a:solidFill>
                <a:srgbClr val="0070C0"/>
              </a:solidFill>
              <a:latin typeface="Maiandra GD" pitchFamily="34" charset="0"/>
            </a:endParaRPr>
          </a:p>
          <a:p>
            <a:pPr marL="72000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sr-Latn-CS" sz="2400" dirty="0">
                <a:solidFill>
                  <a:srgbClr val="0070C0"/>
                </a:solidFill>
                <a:latin typeface="Maiandra GD" pitchFamily="34" charset="0"/>
              </a:rPr>
              <a:t>Pri preovlađujućoj primeni </a:t>
            </a:r>
            <a:r>
              <a:rPr lang="sr-Latn-CS" sz="2400" b="1" dirty="0">
                <a:solidFill>
                  <a:srgbClr val="C00000"/>
                </a:solidFill>
                <a:latin typeface="Maiandra GD" pitchFamily="34" charset="0"/>
              </a:rPr>
              <a:t>brzinskih opterećenja </a:t>
            </a:r>
            <a:r>
              <a:rPr lang="sr-Latn-CS" sz="2400" dirty="0">
                <a:solidFill>
                  <a:srgbClr val="0070C0"/>
                </a:solidFill>
                <a:latin typeface="Maiandra GD" pitchFamily="34" charset="0"/>
              </a:rPr>
              <a:t>u mišićima se intenzivira </a:t>
            </a:r>
            <a:r>
              <a:rPr lang="sr-Latn-CS" sz="2400" dirty="0">
                <a:solidFill>
                  <a:srgbClr val="C00000"/>
                </a:solidFill>
                <a:latin typeface="Maiandra GD" pitchFamily="34" charset="0"/>
              </a:rPr>
              <a:t>anaerobni metabolizam </a:t>
            </a:r>
            <a:r>
              <a:rPr lang="sr-Latn-CS" sz="2400" dirty="0">
                <a:solidFill>
                  <a:srgbClr val="0070C0"/>
                </a:solidFill>
                <a:latin typeface="Maiandra GD" pitchFamily="34" charset="0"/>
              </a:rPr>
              <a:t>–  mogućnosti kreatinfosfatne i glikolitičke resinteze </a:t>
            </a:r>
            <a:r>
              <a:rPr lang="sr-Latn-CS" sz="2400" b="1" dirty="0">
                <a:solidFill>
                  <a:srgbClr val="C00000"/>
                </a:solidFill>
                <a:latin typeface="Maiandra GD" pitchFamily="34" charset="0"/>
              </a:rPr>
              <a:t>ATP,</a:t>
            </a:r>
            <a:r>
              <a:rPr lang="sr-Latn-CS" sz="2400" dirty="0">
                <a:solidFill>
                  <a:srgbClr val="0070C0"/>
                </a:solidFill>
                <a:latin typeface="Maiandra GD" pitchFamily="34" charset="0"/>
              </a:rPr>
              <a:t> </a:t>
            </a:r>
            <a:endParaRPr lang="sr-Latn-CS" sz="2400" b="1" dirty="0">
              <a:solidFill>
                <a:srgbClr val="0070C0"/>
              </a:solidFill>
              <a:latin typeface="Maiandra GD" pitchFamily="34" charset="0"/>
            </a:endParaRPr>
          </a:p>
          <a:p>
            <a:pPr marL="72000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sr-Latn-CS" sz="2400" b="1" dirty="0">
                <a:solidFill>
                  <a:srgbClr val="C00000"/>
                </a:solidFill>
                <a:latin typeface="Maiandra GD" pitchFamily="34" charset="0"/>
              </a:rPr>
              <a:t>Trening tipa </a:t>
            </a:r>
            <a:r>
              <a:rPr lang="sr-Latn-CS" sz="2400" b="1" dirty="0">
                <a:solidFill>
                  <a:srgbClr val="FF0000"/>
                </a:solidFill>
                <a:latin typeface="Maiandra GD" pitchFamily="34" charset="0"/>
              </a:rPr>
              <a:t>snage</a:t>
            </a:r>
            <a:r>
              <a:rPr lang="sr-Latn-CS" sz="2400" dirty="0">
                <a:solidFill>
                  <a:srgbClr val="0070C0"/>
                </a:solidFill>
                <a:latin typeface="Maiandra GD" pitchFamily="34" charset="0"/>
              </a:rPr>
              <a:t> dovodi do povećanja mišićne mase - </a:t>
            </a:r>
            <a:r>
              <a:rPr lang="sr-Latn-CS" sz="2400" dirty="0">
                <a:solidFill>
                  <a:srgbClr val="C00000"/>
                </a:solidFill>
                <a:latin typeface="Maiandra GD" pitchFamily="34" charset="0"/>
              </a:rPr>
              <a:t>hipertrofije</a:t>
            </a:r>
            <a:r>
              <a:rPr lang="sr-Latn-CS" sz="2400" dirty="0">
                <a:solidFill>
                  <a:srgbClr val="0070C0"/>
                </a:solidFill>
                <a:latin typeface="Maiandra GD" pitchFamily="34" charset="0"/>
              </a:rPr>
              <a:t>, na račun pojačane sinteze kontraktilnih proteina (</a:t>
            </a:r>
            <a:r>
              <a:rPr lang="sr-Latn-CS" sz="2400" dirty="0">
                <a:solidFill>
                  <a:srgbClr val="C00000"/>
                </a:solidFill>
                <a:latin typeface="Maiandra GD" pitchFamily="34" charset="0"/>
              </a:rPr>
              <a:t>hipertrofija miofibrila</a:t>
            </a:r>
            <a:r>
              <a:rPr lang="sr-Latn-CS" sz="2400" dirty="0">
                <a:solidFill>
                  <a:srgbClr val="0070C0"/>
                </a:solidFill>
                <a:latin typeface="Maiandra GD" pitchFamily="34" charset="0"/>
              </a:rPr>
              <a:t>),</a:t>
            </a:r>
            <a:endParaRPr lang="sr-Latn-CS" sz="2400" b="1" dirty="0">
              <a:solidFill>
                <a:srgbClr val="0070C0"/>
              </a:solidFill>
              <a:latin typeface="Maiandra GD" pitchFamily="34" charset="0"/>
            </a:endParaRPr>
          </a:p>
          <a:p>
            <a:pPr marL="72000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sr-Latn-CS" sz="2400" b="1" dirty="0">
                <a:solidFill>
                  <a:srgbClr val="C00000"/>
                </a:solidFill>
                <a:latin typeface="Maiandra GD" pitchFamily="34" charset="0"/>
              </a:rPr>
              <a:t>Trening izdržljivosti </a:t>
            </a:r>
            <a:r>
              <a:rPr lang="sr-Latn-CS" sz="2400" dirty="0">
                <a:solidFill>
                  <a:srgbClr val="0070C0"/>
                </a:solidFill>
                <a:latin typeface="Maiandra GD" pitchFamily="34" charset="0"/>
              </a:rPr>
              <a:t>povećava </a:t>
            </a:r>
            <a:r>
              <a:rPr lang="sr-Latn-CS" sz="2400" dirty="0">
                <a:solidFill>
                  <a:srgbClr val="C00000"/>
                </a:solidFill>
                <a:latin typeface="Maiandra GD" pitchFamily="34" charset="0"/>
              </a:rPr>
              <a:t>sposobnosti aerobnog metabolizma</a:t>
            </a:r>
            <a:r>
              <a:rPr lang="sr-Latn-CS" sz="2400" dirty="0">
                <a:solidFill>
                  <a:srgbClr val="0070C0"/>
                </a:solidFill>
                <a:latin typeface="Maiandra GD" pitchFamily="34" charset="0"/>
              </a:rPr>
              <a:t>.</a:t>
            </a:r>
            <a:endParaRPr lang="sr-Latn-CS" sz="2400" b="1" dirty="0">
              <a:solidFill>
                <a:srgbClr val="0070C0"/>
              </a:solidFill>
              <a:latin typeface="Maiandra GD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sr-Latn-CS" sz="2800" b="1" dirty="0">
              <a:latin typeface="Maiandra GD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sr-Latn-CS" sz="2800" b="1" dirty="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F4D08950-A2DE-423B-8223-5F07B90D59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692150"/>
            <a:ext cx="7632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sr-Latn-CS" altLang="sr-Latn-RS" sz="2800" b="1">
                <a:solidFill>
                  <a:srgbClr val="FF0000"/>
                </a:solidFill>
                <a:latin typeface="Maiandra GD" panose="020E0502030308020204" pitchFamily="34" charset="0"/>
              </a:rPr>
              <a:t> </a:t>
            </a:r>
            <a:endParaRPr lang="sr-Latn-CS" altLang="sr-Latn-RS" sz="2800">
              <a:solidFill>
                <a:srgbClr val="FF0000"/>
              </a:solidFill>
              <a:latin typeface="Maiandra GD" panose="020E0502030308020204" pitchFamily="34" charset="0"/>
            </a:endParaRPr>
          </a:p>
        </p:txBody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4AEB57A5-0800-4954-AD03-F1BF001F9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5550" y="549275"/>
            <a:ext cx="734536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r-Latn-CS" altLang="sr-Latn-RS" sz="2800" b="1">
                <a:solidFill>
                  <a:srgbClr val="C00000"/>
                </a:solidFill>
                <a:latin typeface="Maiandra GD" panose="020E0502030308020204" pitchFamily="34" charset="0"/>
              </a:rPr>
              <a:t>PRINCIP SPECIFIČNOSTI TRENAŽNOG PROCESA</a:t>
            </a:r>
          </a:p>
        </p:txBody>
      </p:sp>
    </p:spTree>
  </p:cSld>
  <p:clrMapOvr>
    <a:masterClrMapping/>
  </p:clrMapOvr>
  <p:transition spd="med">
    <p:cover dir="d"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9873FC71-420F-47C7-B9FD-23BF2AF93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950" y="1484313"/>
            <a:ext cx="9072563" cy="4752975"/>
          </a:xfrm>
        </p:spPr>
        <p:txBody>
          <a:bodyPr/>
          <a:lstStyle/>
          <a:p>
            <a:pPr eaLnBrk="1" hangingPunct="1"/>
            <a:r>
              <a:rPr lang="sr-Latn-CS" altLang="sr-Latn-RS" sz="2400" dirty="0">
                <a:solidFill>
                  <a:srgbClr val="0070C0"/>
                </a:solidFill>
                <a:latin typeface="Maiandra GD" panose="020E0502030308020204" pitchFamily="34" charset="0"/>
              </a:rPr>
              <a:t>Navedene specifičnosti odražavaju se na sve vidove trenažnih efekata.</a:t>
            </a:r>
            <a:endParaRPr lang="sr-Latn-CS" altLang="sr-Latn-RS" sz="2400" b="1" dirty="0">
              <a:solidFill>
                <a:srgbClr val="0070C0"/>
              </a:solidFill>
              <a:latin typeface="Maiandra GD" panose="020E0502030308020204" pitchFamily="34" charset="0"/>
            </a:endParaRPr>
          </a:p>
          <a:p>
            <a:pPr eaLnBrk="1" hangingPunct="1"/>
            <a:r>
              <a:rPr lang="sr-Latn-CS" altLang="sr-Latn-RS" sz="2400" dirty="0">
                <a:solidFill>
                  <a:srgbClr val="0070C0"/>
                </a:solidFill>
                <a:latin typeface="Maiandra GD" panose="020E0502030308020204" pitchFamily="34" charset="0"/>
              </a:rPr>
              <a:t>Posebno su izražene razlike u ispoljavanju kumulativnih efekata, </a:t>
            </a:r>
          </a:p>
          <a:p>
            <a:pPr eaLnBrk="1" hangingPunct="1"/>
            <a:r>
              <a:rPr lang="sr-Latn-CS" altLang="sr-Latn-RS" sz="2400" dirty="0">
                <a:solidFill>
                  <a:srgbClr val="0070C0"/>
                </a:solidFill>
                <a:latin typeface="Maiandra GD" panose="020E0502030308020204" pitchFamily="34" charset="0"/>
              </a:rPr>
              <a:t>kod sportista, kod  kojih dominiraju </a:t>
            </a:r>
            <a:r>
              <a:rPr lang="sr-Latn-CS" altLang="sr-Latn-RS" sz="2400" dirty="0">
                <a:solidFill>
                  <a:srgbClr val="FF0000"/>
                </a:solidFill>
                <a:latin typeface="Maiandra GD" panose="020E0502030308020204" pitchFamily="34" charset="0"/>
              </a:rPr>
              <a:t>brzinsko-snažne aktivnosti</a:t>
            </a:r>
            <a:r>
              <a:rPr lang="sr-Latn-CS" altLang="sr-Latn-RS" sz="2400" dirty="0">
                <a:solidFill>
                  <a:srgbClr val="0070C0"/>
                </a:solidFill>
                <a:latin typeface="Maiandra GD" panose="020E0502030308020204" pitchFamily="34" charset="0"/>
              </a:rPr>
              <a:t>, u mišićnim vlaknima postepeno se </a:t>
            </a:r>
            <a:r>
              <a:rPr lang="sr-Latn-CS" altLang="sr-Latn-RS" sz="2400" dirty="0">
                <a:solidFill>
                  <a:srgbClr val="C00000"/>
                </a:solidFill>
                <a:latin typeface="Maiandra GD" panose="020E0502030308020204" pitchFamily="34" charset="0"/>
              </a:rPr>
              <a:t>povećava koncentracija kreatinfosfata i glikogena, broj miofibrila, razvija se sarkoplazmatična mreža</a:t>
            </a:r>
            <a:r>
              <a:rPr lang="sr-Latn-CS" altLang="sr-Latn-RS" sz="2400" dirty="0">
                <a:solidFill>
                  <a:srgbClr val="0070C0"/>
                </a:solidFill>
                <a:latin typeface="Maiandra GD" panose="020E0502030308020204" pitchFamily="34" charset="0"/>
              </a:rPr>
              <a:t>. Usled takvih promena dolazi do pomeranja spektra mišićnih vlakana na stranu preovladavanja </a:t>
            </a:r>
            <a:r>
              <a:rPr lang="sr-Latn-CS" altLang="sr-Latn-RS" sz="2400" dirty="0">
                <a:solidFill>
                  <a:srgbClr val="C00000"/>
                </a:solidFill>
                <a:latin typeface="Maiandra GD" panose="020E0502030308020204" pitchFamily="34" charset="0"/>
              </a:rPr>
              <a:t>belih</a:t>
            </a:r>
            <a:r>
              <a:rPr lang="sr-Latn-CS" altLang="sr-Latn-RS" sz="2400" dirty="0">
                <a:solidFill>
                  <a:srgbClr val="0070C0"/>
                </a:solidFill>
                <a:latin typeface="Maiandra GD" panose="020E0502030308020204" pitchFamily="34" charset="0"/>
              </a:rPr>
              <a:t> (brzih), što kao krajnji rezultat izaziva </a:t>
            </a:r>
            <a:r>
              <a:rPr lang="sr-Latn-CS" altLang="sr-Latn-RS" sz="2400" b="1" dirty="0">
                <a:solidFill>
                  <a:srgbClr val="C00000"/>
                </a:solidFill>
                <a:latin typeface="Maiandra GD" panose="020E0502030308020204" pitchFamily="34" charset="0"/>
              </a:rPr>
              <a:t>hipertrofiju miofibrilarnog tipa</a:t>
            </a:r>
            <a:r>
              <a:rPr lang="sr-Latn-CS" altLang="sr-Latn-RS" sz="2400" b="1" dirty="0">
                <a:solidFill>
                  <a:srgbClr val="0070C0"/>
                </a:solidFill>
                <a:latin typeface="Maiandra GD" panose="020E0502030308020204" pitchFamily="34" charset="0"/>
              </a:rPr>
              <a:t>.</a:t>
            </a:r>
            <a:r>
              <a:rPr lang="sr-Latn-CS" altLang="sr-Latn-RS" sz="2400" dirty="0">
                <a:solidFill>
                  <a:srgbClr val="0070C0"/>
                </a:solidFill>
                <a:latin typeface="Maiandra GD" panose="020E0502030308020204" pitchFamily="34" charset="0"/>
              </a:rPr>
              <a:t> Istovremeno u organizmu sportiste se povećava </a:t>
            </a:r>
            <a:r>
              <a:rPr lang="sr-Latn-CS" altLang="sr-Latn-RS" sz="2400" b="1" dirty="0">
                <a:solidFill>
                  <a:srgbClr val="C00000"/>
                </a:solidFill>
                <a:latin typeface="Maiandra GD" panose="020E0502030308020204" pitchFamily="34" charset="0"/>
              </a:rPr>
              <a:t>otpornost na laktate</a:t>
            </a:r>
            <a:r>
              <a:rPr lang="sr-Latn-CS" altLang="sr-Latn-RS" sz="2400" dirty="0">
                <a:solidFill>
                  <a:srgbClr val="0070C0"/>
                </a:solidFill>
                <a:latin typeface="Maiandra GD" panose="020E0502030308020204" pitchFamily="34" charset="0"/>
              </a:rPr>
              <a:t>.</a:t>
            </a:r>
            <a:endParaRPr lang="sr-Latn-CS" altLang="sr-Latn-RS" sz="2400" b="1" dirty="0">
              <a:solidFill>
                <a:srgbClr val="0070C0"/>
              </a:solidFill>
              <a:latin typeface="Maiandra GD" panose="020E0502030308020204" pitchFamily="34" charset="0"/>
            </a:endParaRP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90509C9E-E75A-4A34-A397-7441E9D406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692150"/>
            <a:ext cx="7632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sr-Latn-CS" altLang="sr-Latn-RS" sz="2800" b="1">
                <a:solidFill>
                  <a:srgbClr val="FF0000"/>
                </a:solidFill>
                <a:latin typeface="Maiandra GD" panose="020E0502030308020204" pitchFamily="34" charset="0"/>
              </a:rPr>
              <a:t> </a:t>
            </a:r>
            <a:endParaRPr lang="sr-Latn-CS" altLang="sr-Latn-RS" sz="2800">
              <a:solidFill>
                <a:srgbClr val="FF0000"/>
              </a:solidFill>
              <a:latin typeface="Maiandra GD" panose="020E0502030308020204" pitchFamily="34" charset="0"/>
            </a:endParaRPr>
          </a:p>
        </p:txBody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A141D3F2-0207-4349-8F5F-370E3B3464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113" y="476250"/>
            <a:ext cx="734377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r-Latn-CS" altLang="sr-Latn-RS" sz="2800" b="1">
                <a:solidFill>
                  <a:srgbClr val="C00000"/>
                </a:solidFill>
                <a:latin typeface="Maiandra GD" panose="020E0502030308020204" pitchFamily="34" charset="0"/>
              </a:rPr>
              <a:t>PRINCIP SPECIFIČNOSTI TRENAŽNOG PROCESA</a:t>
            </a:r>
          </a:p>
        </p:txBody>
      </p:sp>
    </p:spTree>
  </p:cSld>
  <p:clrMapOvr>
    <a:masterClrMapping/>
  </p:clrMapOvr>
  <p:transition spd="med">
    <p:cover dir="d"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35B86BC5-32C5-4FAF-85DE-CB30FBF74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1588" y="1196975"/>
            <a:ext cx="8867775" cy="5040313"/>
          </a:xfrm>
        </p:spPr>
        <p:txBody>
          <a:bodyPr/>
          <a:lstStyle/>
          <a:p>
            <a:pPr eaLnBrk="1" hangingPunct="1"/>
            <a:r>
              <a:rPr lang="sr-Latn-CS" altLang="sr-Latn-RS" sz="2800">
                <a:solidFill>
                  <a:srgbClr val="0070C0"/>
                </a:solidFill>
                <a:latin typeface="Maiandra GD" panose="020E0502030308020204" pitchFamily="34" charset="0"/>
              </a:rPr>
              <a:t>Principi superkompenzacije i sistematičnosti ukazuju da je za postizanje adaptacionih promena neophodna primena velikih opterećenja,</a:t>
            </a:r>
          </a:p>
          <a:p>
            <a:pPr eaLnBrk="1" hangingPunct="1"/>
            <a:r>
              <a:rPr lang="sr-Latn-CS" altLang="sr-Latn-RS" sz="2800">
                <a:solidFill>
                  <a:srgbClr val="0070C0"/>
                </a:solidFill>
                <a:latin typeface="Maiandra GD" panose="020E0502030308020204" pitchFamily="34" charset="0"/>
              </a:rPr>
              <a:t>Ipak dugotrajna primena opterećenja velikog obima i intenziteta može dovesti do iscrpljivanja biohemijskih i fizioloških rezervi organizma. Zato je, </a:t>
            </a:r>
            <a:r>
              <a:rPr lang="sr-Latn-CS" altLang="sr-Latn-RS" sz="2800">
                <a:solidFill>
                  <a:srgbClr val="C00000"/>
                </a:solidFill>
                <a:latin typeface="Maiandra GD" panose="020E0502030308020204" pitchFamily="34" charset="0"/>
              </a:rPr>
              <a:t>u skladu sa principom cikličnosti</a:t>
            </a:r>
            <a:r>
              <a:rPr lang="sr-Latn-CS" altLang="sr-Latn-RS" sz="2800">
                <a:solidFill>
                  <a:srgbClr val="0070C0"/>
                </a:solidFill>
                <a:latin typeface="Maiandra GD" panose="020E0502030308020204" pitchFamily="34" charset="0"/>
              </a:rPr>
              <a:t>, neophodno  </a:t>
            </a:r>
            <a:r>
              <a:rPr lang="sr-Latn-CS" altLang="sr-Latn-RS" sz="2800">
                <a:solidFill>
                  <a:srgbClr val="C00000"/>
                </a:solidFill>
                <a:latin typeface="Maiandra GD" panose="020E0502030308020204" pitchFamily="34" charset="0"/>
              </a:rPr>
              <a:t>periode intenzivnih treninga smenjivati sa periodima odmora </a:t>
            </a:r>
            <a:r>
              <a:rPr lang="sr-Latn-CS" altLang="sr-Latn-RS" sz="2800">
                <a:solidFill>
                  <a:srgbClr val="0070C0"/>
                </a:solidFill>
                <a:latin typeface="Maiandra GD" panose="020E0502030308020204" pitchFamily="34" charset="0"/>
              </a:rPr>
              <a:t>ili treninga sa primenom opterećenja manjeg obima i intenziteta</a:t>
            </a:r>
          </a:p>
          <a:p>
            <a:pPr eaLnBrk="1" hangingPunct="1"/>
            <a:endParaRPr lang="sr-Latn-CS" altLang="sr-Latn-RS" sz="2800">
              <a:latin typeface="Maiandra GD" panose="020E0502030308020204" pitchFamily="34" charset="0"/>
            </a:endParaRPr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D2E01A25-CFFB-476F-89B9-211EB3D169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692150"/>
            <a:ext cx="7632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sr-Latn-CS" altLang="sr-Latn-RS" sz="2800" b="1">
                <a:solidFill>
                  <a:srgbClr val="FF0000"/>
                </a:solidFill>
                <a:latin typeface="Maiandra GD" panose="020E0502030308020204" pitchFamily="34" charset="0"/>
              </a:rPr>
              <a:t> </a:t>
            </a:r>
            <a:endParaRPr lang="sr-Latn-CS" altLang="sr-Latn-RS" sz="2800">
              <a:solidFill>
                <a:srgbClr val="FF0000"/>
              </a:solidFill>
              <a:latin typeface="Maiandra GD" panose="020E0502030308020204" pitchFamily="34" charset="0"/>
            </a:endParaRPr>
          </a:p>
        </p:txBody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93D5CB4C-6BBB-4708-97AD-D04445D5CE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5550" y="549275"/>
            <a:ext cx="73453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r-Latn-CS" altLang="sr-Latn-RS">
                <a:solidFill>
                  <a:srgbClr val="C00000"/>
                </a:solidFill>
                <a:latin typeface="Maiandra GD" panose="020E0502030308020204" pitchFamily="34" charset="0"/>
              </a:rPr>
              <a:t>PRINCIP </a:t>
            </a:r>
            <a:r>
              <a:rPr lang="sr-Latn-CS" altLang="sr-Latn-RS" b="1">
                <a:solidFill>
                  <a:srgbClr val="C00000"/>
                </a:solidFill>
                <a:latin typeface="Maiandra GD" panose="020E0502030308020204" pitchFamily="34" charset="0"/>
              </a:rPr>
              <a:t>CIKLIČNOSTI</a:t>
            </a:r>
            <a:endParaRPr lang="sr-Latn-CS" altLang="sr-Latn-RS" b="1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cover dir="d"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C85840D3-00B6-42EB-980A-388C159404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47850" y="1196975"/>
            <a:ext cx="8291513" cy="504031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CS" sz="2800" dirty="0">
                <a:solidFill>
                  <a:srgbClr val="0070C0"/>
                </a:solidFill>
                <a:latin typeface="Maiandra GD" pitchFamily="34" charset="0"/>
              </a:rPr>
              <a:t>Na osnovu principa cikličnosti vrši se </a:t>
            </a:r>
            <a:r>
              <a:rPr lang="sr-Latn-CS" sz="2800" dirty="0">
                <a:solidFill>
                  <a:srgbClr val="C00000"/>
                </a:solidFill>
                <a:latin typeface="Maiandra GD" pitchFamily="34" charset="0"/>
              </a:rPr>
              <a:t>periodizacija godišnjeg ciklusa treninga </a:t>
            </a:r>
            <a:r>
              <a:rPr lang="sr-Latn-CS" sz="2800" dirty="0">
                <a:solidFill>
                  <a:srgbClr val="0070C0"/>
                </a:solidFill>
                <a:latin typeface="Maiandra GD" pitchFamily="34" charset="0"/>
              </a:rPr>
              <a:t>u mnogim sportovima,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r-Latn-CS" sz="2800" dirty="0">
                <a:solidFill>
                  <a:srgbClr val="0070C0"/>
                </a:solidFill>
                <a:latin typeface="Maiandra GD" pitchFamily="34" charset="0"/>
              </a:rPr>
              <a:t>Godišnji ciklus pripreme sportista deli se na periode  trajanja nekoliko meseci, različitih po obimu i karakteru trenažnih opterećenja,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r-Latn-CS" sz="2800" dirty="0">
                <a:solidFill>
                  <a:srgbClr val="0070C0"/>
                </a:solidFill>
                <a:latin typeface="Maiandra GD" pitchFamily="34" charset="0"/>
              </a:rPr>
              <a:t>Izdvajaju se </a:t>
            </a:r>
            <a:r>
              <a:rPr lang="sr-Latn-CS" sz="2800" dirty="0">
                <a:solidFill>
                  <a:srgbClr val="C00000"/>
                </a:solidFill>
                <a:latin typeface="Maiandra GD" pitchFamily="34" charset="0"/>
              </a:rPr>
              <a:t>pripremni, takmičarski, oporavljajući makrociklusi,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r-Latn-CS" sz="2800" dirty="0">
                <a:solidFill>
                  <a:srgbClr val="0070C0"/>
                </a:solidFill>
                <a:latin typeface="Maiandra GD" pitchFamily="34" charset="0"/>
              </a:rPr>
              <a:t>Periodi trenažnog ciklusa sastoje se iz etapa – mezokciklusa,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r-Latn-CS" sz="2800" dirty="0">
                <a:solidFill>
                  <a:srgbClr val="0070C0"/>
                </a:solidFill>
                <a:latin typeface="Maiandra GD" pitchFamily="34" charset="0"/>
              </a:rPr>
              <a:t>Svaki mezociklus rešava konkretnu trenežne zadatke i doprinosi </a:t>
            </a:r>
            <a:r>
              <a:rPr lang="sr-Latn-CS" sz="2800" dirty="0">
                <a:solidFill>
                  <a:srgbClr val="C00000"/>
                </a:solidFill>
                <a:latin typeface="Maiandra GD" pitchFamily="34" charset="0"/>
              </a:rPr>
              <a:t>razvoju specifične adaptacije </a:t>
            </a:r>
            <a:r>
              <a:rPr lang="sr-Latn-CS" sz="2800" dirty="0">
                <a:solidFill>
                  <a:srgbClr val="0070C0"/>
                </a:solidFill>
                <a:latin typeface="Maiandra GD" pitchFamily="34" charset="0"/>
              </a:rPr>
              <a:t>na karakteristična trenažna opterećenja</a:t>
            </a:r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4DD62B25-9293-4247-9177-28920C5A6D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692150"/>
            <a:ext cx="7632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sr-Latn-CS" altLang="sr-Latn-RS" sz="2800" b="1">
                <a:solidFill>
                  <a:srgbClr val="FF0000"/>
                </a:solidFill>
                <a:latin typeface="Maiandra GD" panose="020E0502030308020204" pitchFamily="34" charset="0"/>
              </a:rPr>
              <a:t> </a:t>
            </a:r>
            <a:endParaRPr lang="sr-Latn-CS" altLang="sr-Latn-RS" sz="2800">
              <a:solidFill>
                <a:srgbClr val="FF0000"/>
              </a:solidFill>
              <a:latin typeface="Maiandra GD" panose="020E0502030308020204" pitchFamily="34" charset="0"/>
            </a:endParaRPr>
          </a:p>
        </p:txBody>
      </p:sp>
      <p:sp>
        <p:nvSpPr>
          <p:cNvPr id="70660" name="Rectangle 3">
            <a:extLst>
              <a:ext uri="{FF2B5EF4-FFF2-40B4-BE49-F238E27FC236}">
                <a16:creationId xmlns:a16="http://schemas.microsoft.com/office/drawing/2014/main" id="{479CECFD-338A-43F7-85D2-02A03943C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5550" y="549275"/>
            <a:ext cx="73453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r-Latn-CS" altLang="sr-Latn-RS">
                <a:solidFill>
                  <a:srgbClr val="C00000"/>
                </a:solidFill>
                <a:latin typeface="Maiandra GD" panose="020E0502030308020204" pitchFamily="34" charset="0"/>
              </a:rPr>
              <a:t>Princip </a:t>
            </a:r>
            <a:r>
              <a:rPr lang="sr-Latn-CS" altLang="sr-Latn-RS" b="1">
                <a:solidFill>
                  <a:srgbClr val="C00000"/>
                </a:solidFill>
                <a:latin typeface="Maiandra GD" panose="020E0502030308020204" pitchFamily="34" charset="0"/>
              </a:rPr>
              <a:t>cikličnosti</a:t>
            </a:r>
            <a:endParaRPr lang="sr-Latn-CS" altLang="sr-Latn-RS" b="1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cover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id="{2AF48D4A-949C-43BA-8745-3D0E52831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643" y="981075"/>
            <a:ext cx="10204173" cy="454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lvl="0">
              <a:buNone/>
            </a:pPr>
            <a:r>
              <a:rPr lang="sr-Latn-RS" sz="4000" dirty="0">
                <a:solidFill>
                  <a:srgbClr val="C00000"/>
                </a:solidFill>
                <a:latin typeface="Maiandra GD" panose="020E0502030308020204" pitchFamily="34" charset="0"/>
                <a:ea typeface="Verdana" panose="020B0604030504040204" pitchFamily="34" charset="0"/>
              </a:rPr>
              <a:t>POSEBNA TEMA</a:t>
            </a:r>
            <a:r>
              <a:rPr lang="sr-Latn-RS" sz="40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uzrasna periodizacija</a:t>
            </a:r>
          </a:p>
          <a:p>
            <a:pPr algn="ctr">
              <a:buClr>
                <a:srgbClr val="FF0000"/>
              </a:buClr>
              <a:buNone/>
            </a:pPr>
            <a:r>
              <a:rPr lang="sr-Latn-RS" sz="28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r>
              <a:rPr lang="sr-Latn-RS" sz="48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treba da bude usaglašena sa senzitivnim fazama razvoja pojedinih motoričkih i funkcionalnih sposobnosti i karakteristika rasta i razvoja</a:t>
            </a:r>
            <a:endParaRPr lang="sr-Latn-RS" sz="28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32739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8BB034BC-7AC4-43BF-ADD1-D93A67DD826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03388" y="1196975"/>
            <a:ext cx="8435975" cy="5040313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CS" sz="2800" dirty="0">
                <a:solidFill>
                  <a:srgbClr val="FF0000"/>
                </a:solidFill>
                <a:latin typeface="Maiandra GD" pitchFamily="34" charset="0"/>
              </a:rPr>
              <a:t>Mogu se izdvojiti mezociklusi usmereni na razvoj brzinsko-snažnih kvaliteta, povećanje izdržljivosti, usavršavanje tehnike i sl.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r-Latn-CS" sz="2800" dirty="0">
                <a:latin typeface="Maiandra GD" pitchFamily="34" charset="0"/>
              </a:rPr>
              <a:t>Sa svoje strane svaki </a:t>
            </a:r>
            <a:r>
              <a:rPr lang="sr-Latn-CS" sz="2800" dirty="0">
                <a:solidFill>
                  <a:srgbClr val="C00000"/>
                </a:solidFill>
                <a:latin typeface="Maiandra GD" pitchFamily="34" charset="0"/>
              </a:rPr>
              <a:t>mezociklus</a:t>
            </a:r>
            <a:r>
              <a:rPr lang="sr-Latn-CS" sz="2800" dirty="0">
                <a:latin typeface="Maiandra GD" pitchFamily="34" charset="0"/>
              </a:rPr>
              <a:t> se sastoji od nekoliko  </a:t>
            </a:r>
            <a:r>
              <a:rPr lang="sr-Latn-CS" sz="2800" b="1" dirty="0">
                <a:solidFill>
                  <a:srgbClr val="C00000"/>
                </a:solidFill>
                <a:latin typeface="Maiandra GD" pitchFamily="34" charset="0"/>
              </a:rPr>
              <a:t>mikrociklusa</a:t>
            </a:r>
            <a:r>
              <a:rPr lang="sr-Latn-CS" sz="2800" dirty="0">
                <a:latin typeface="Maiandra GD" pitchFamily="34" charset="0"/>
              </a:rPr>
              <a:t> – trajanja obično 5 – 7 dana.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r-Latn-CS" sz="2800" dirty="0">
                <a:latin typeface="Maiandra GD" pitchFamily="34" charset="0"/>
              </a:rPr>
              <a:t>Prvih dana mikrociklusa realizuju se intenzivni treninzi,  ponekad čak i nekoliko puta dnevno. Takve trenažne jedinice dovode do dubokih biohemijskih i funkcionalnih promena, koje se ne mogu postići jednokratnim treningom.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r-Latn-CS" sz="2800" dirty="0">
                <a:latin typeface="Maiandra GD" pitchFamily="34" charset="0"/>
              </a:rPr>
              <a:t>Završni deo mikrociklusa  usmeren je na procese oporavka. Zahvaljujući značajnoj dubini promena u organizmu dolazi do izražene </a:t>
            </a:r>
            <a:r>
              <a:rPr lang="sr-Latn-CS" sz="2800" b="1" dirty="0">
                <a:solidFill>
                  <a:srgbClr val="C00000"/>
                </a:solidFill>
                <a:latin typeface="Maiandra GD" pitchFamily="34" charset="0"/>
              </a:rPr>
              <a:t>suprekompenzacije</a:t>
            </a:r>
            <a:r>
              <a:rPr lang="sr-Latn-CS" sz="2800" dirty="0">
                <a:latin typeface="Maiandra GD" pitchFamily="34" charset="0"/>
              </a:rPr>
              <a:t>.</a:t>
            </a:r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D95D697C-2641-473B-A9EF-ABC0C05874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1088" y="620713"/>
            <a:ext cx="7632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sr-Latn-CS" altLang="sr-Latn-RS" sz="2800" b="1">
                <a:solidFill>
                  <a:srgbClr val="FF0000"/>
                </a:solidFill>
                <a:latin typeface="Maiandra GD" panose="020E0502030308020204" pitchFamily="34" charset="0"/>
              </a:rPr>
              <a:t> </a:t>
            </a:r>
            <a:endParaRPr lang="sr-Latn-CS" altLang="sr-Latn-RS" sz="2800">
              <a:solidFill>
                <a:srgbClr val="FF0000"/>
              </a:solidFill>
              <a:latin typeface="Maiandra GD" panose="020E0502030308020204" pitchFamily="34" charset="0"/>
            </a:endParaRPr>
          </a:p>
        </p:txBody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0CF343CC-9B1D-4C1A-9408-D34683628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5550" y="549275"/>
            <a:ext cx="73453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r-Latn-CS" altLang="sr-Latn-RS">
                <a:solidFill>
                  <a:srgbClr val="C00000"/>
                </a:solidFill>
                <a:latin typeface="Maiandra GD" panose="020E0502030308020204" pitchFamily="34" charset="0"/>
              </a:rPr>
              <a:t>Princip </a:t>
            </a:r>
            <a:r>
              <a:rPr lang="sr-Latn-CS" altLang="sr-Latn-RS" b="1">
                <a:solidFill>
                  <a:srgbClr val="C00000"/>
                </a:solidFill>
                <a:latin typeface="Maiandra GD" panose="020E0502030308020204" pitchFamily="34" charset="0"/>
              </a:rPr>
              <a:t>cikličnosti</a:t>
            </a:r>
            <a:endParaRPr lang="sr-Latn-CS" altLang="sr-Latn-RS" b="1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cover dir="d"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C103941C-A1A3-4AA2-9AD2-D4B7954169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74825" y="1268413"/>
            <a:ext cx="8364538" cy="4968875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CS" sz="2800" b="1" dirty="0">
                <a:solidFill>
                  <a:srgbClr val="0070C0"/>
                </a:solidFill>
                <a:latin typeface="Maiandra GD" pitchFamily="34" charset="0"/>
              </a:rPr>
              <a:t>Efektivnosti procesa oporavka </a:t>
            </a:r>
            <a:r>
              <a:rPr lang="sr-Latn-CS" sz="2800" dirty="0">
                <a:solidFill>
                  <a:srgbClr val="0070C0"/>
                </a:solidFill>
                <a:latin typeface="Maiandra GD" pitchFamily="34" charset="0"/>
              </a:rPr>
              <a:t>doprinosi punovredna, kvalitetna  ishrana i različita sredstva koja ubrzavaju procese oporavka. </a:t>
            </a:r>
            <a:r>
              <a:rPr lang="sr-Latn-CS" sz="3200" dirty="0">
                <a:solidFill>
                  <a:srgbClr val="FF0000"/>
                </a:solidFill>
                <a:latin typeface="Maiandra GD" pitchFamily="34" charset="0"/>
              </a:rPr>
              <a:t>Novi mikrociklus počinje u fazi  superkompenzacije</a:t>
            </a:r>
            <a:r>
              <a:rPr lang="sr-Latn-CS" sz="2800" dirty="0">
                <a:solidFill>
                  <a:srgbClr val="0070C0"/>
                </a:solidFill>
                <a:latin typeface="Maiandra GD" pitchFamily="34" charset="0"/>
              </a:rPr>
              <a:t>, koja je izazvana prethodnim mikrociklusom, kada je i najveći motorički potencijal sportiste. Tada je moguća primena još većih opterećenja, što treba da obezbedi još </a:t>
            </a:r>
            <a:r>
              <a:rPr lang="sr-Latn-CS" sz="2800" dirty="0">
                <a:solidFill>
                  <a:srgbClr val="C00000"/>
                </a:solidFill>
                <a:latin typeface="Maiandra GD" pitchFamily="34" charset="0"/>
              </a:rPr>
              <a:t>veći nivo i duže trajanje superkompenzacije</a:t>
            </a:r>
            <a:r>
              <a:rPr lang="sr-Latn-CS" sz="2800" dirty="0">
                <a:solidFill>
                  <a:srgbClr val="0070C0"/>
                </a:solidFill>
                <a:latin typeface="Maiandra GD" pitchFamily="34" charset="0"/>
              </a:rPr>
              <a:t>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r-Latn-CS" sz="2800" dirty="0">
                <a:solidFill>
                  <a:srgbClr val="FF0000"/>
                </a:solidFill>
                <a:latin typeface="Maiandra GD" pitchFamily="34" charset="0"/>
              </a:rPr>
              <a:t>Prema tome, trening se, u svakom mikrociklusu,  realizuje po principu </a:t>
            </a:r>
            <a:r>
              <a:rPr lang="sr-Latn-CS" sz="2800" b="1" dirty="0">
                <a:solidFill>
                  <a:srgbClr val="FF0000"/>
                </a:solidFill>
                <a:latin typeface="Maiandra GD" pitchFamily="34" charset="0"/>
              </a:rPr>
              <a:t>negativnog uzajamnog delovanja opterećenja</a:t>
            </a:r>
            <a:r>
              <a:rPr lang="sr-Latn-CS" sz="2800" dirty="0">
                <a:solidFill>
                  <a:srgbClr val="FF0000"/>
                </a:solidFill>
                <a:latin typeface="Maiandra GD" pitchFamily="34" charset="0"/>
              </a:rPr>
              <a:t>, a između mikrocikusa postoji </a:t>
            </a:r>
            <a:r>
              <a:rPr lang="sr-Latn-CS" sz="2800" b="1" dirty="0">
                <a:solidFill>
                  <a:srgbClr val="FF0000"/>
                </a:solidFill>
                <a:latin typeface="Maiandra GD" pitchFamily="34" charset="0"/>
              </a:rPr>
              <a:t>pozitivno uzajamno delovanje opterećenja</a:t>
            </a:r>
            <a:r>
              <a:rPr lang="sr-Latn-CS" sz="2800" dirty="0">
                <a:solidFill>
                  <a:srgbClr val="0070C0"/>
                </a:solidFill>
                <a:latin typeface="Maiandra GD" pitchFamily="34" charset="0"/>
              </a:rPr>
              <a:t>.</a:t>
            </a:r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E06E7C58-B912-4ABE-84DC-4EE6E4DB38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692150"/>
            <a:ext cx="7632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sr-Latn-CS" altLang="sr-Latn-RS" sz="2800" b="1">
                <a:solidFill>
                  <a:srgbClr val="FF0000"/>
                </a:solidFill>
                <a:latin typeface="Maiandra GD" panose="020E0502030308020204" pitchFamily="34" charset="0"/>
              </a:rPr>
              <a:t> </a:t>
            </a:r>
            <a:endParaRPr lang="sr-Latn-CS" altLang="sr-Latn-RS" sz="2800">
              <a:solidFill>
                <a:srgbClr val="FF0000"/>
              </a:solidFill>
              <a:latin typeface="Maiandra GD" panose="020E0502030308020204" pitchFamily="34" charset="0"/>
            </a:endParaRPr>
          </a:p>
        </p:txBody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D6E56A8D-2739-4E28-BC94-AD283160E0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5550" y="549275"/>
            <a:ext cx="73453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r-Latn-CS" altLang="sr-Latn-RS">
                <a:solidFill>
                  <a:srgbClr val="C00000"/>
                </a:solidFill>
                <a:latin typeface="Maiandra GD" panose="020E0502030308020204" pitchFamily="34" charset="0"/>
              </a:rPr>
              <a:t>PRINCIP </a:t>
            </a:r>
            <a:r>
              <a:rPr lang="sr-Latn-CS" altLang="sr-Latn-RS" b="1">
                <a:solidFill>
                  <a:srgbClr val="C00000"/>
                </a:solidFill>
                <a:latin typeface="Maiandra GD" panose="020E0502030308020204" pitchFamily="34" charset="0"/>
              </a:rPr>
              <a:t>CIKLIČNOSTI</a:t>
            </a:r>
            <a:endParaRPr lang="sr-Latn-CS" altLang="sr-Latn-RS" b="1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cover dir="d"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8F0376CE-1EAF-4916-9DFE-A5365DD350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87488" y="1358900"/>
            <a:ext cx="9119552" cy="48783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CS" sz="2800" dirty="0">
                <a:solidFill>
                  <a:srgbClr val="0070C0"/>
                </a:solidFill>
                <a:latin typeface="Maiandra GD" pitchFamily="34" charset="0"/>
              </a:rPr>
              <a:t>U godišnjoj periodizaciji trenažnog procesa obično se izdvajaju pripremni, takmičarski i prelazni period treninga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r-Latn-CS" sz="2800" dirty="0">
                <a:solidFill>
                  <a:srgbClr val="0070C0"/>
                </a:solidFill>
                <a:latin typeface="Maiandra GD" pitchFamily="34" charset="0"/>
              </a:rPr>
              <a:t> Opterećenje se raspoređuje na približno sledeći načina: </a:t>
            </a:r>
          </a:p>
          <a:p>
            <a:pPr marL="72000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sr-Latn-CS" sz="2800" dirty="0">
                <a:solidFill>
                  <a:srgbClr val="0070C0"/>
                </a:solidFill>
                <a:latin typeface="Maiandra GD" pitchFamily="34" charset="0"/>
              </a:rPr>
              <a:t>veliko opterećenje – 33 trenažne jedinice,</a:t>
            </a:r>
          </a:p>
          <a:p>
            <a:pPr marL="72000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sr-Latn-CS" sz="2800" dirty="0">
                <a:solidFill>
                  <a:srgbClr val="0070C0"/>
                </a:solidFill>
                <a:latin typeface="Maiandra GD" pitchFamily="34" charset="0"/>
              </a:rPr>
              <a:t>srednje opterećenje – 86 trenažnih jedinica,</a:t>
            </a:r>
          </a:p>
          <a:p>
            <a:pPr marL="72000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sr-Latn-CS" sz="2800" dirty="0">
                <a:solidFill>
                  <a:srgbClr val="0070C0"/>
                </a:solidFill>
                <a:latin typeface="Maiandra GD" pitchFamily="34" charset="0"/>
              </a:rPr>
              <a:t>niska opterećenja – 23 trenažne jedinice. </a:t>
            </a:r>
          </a:p>
          <a:p>
            <a:pPr marL="491400" indent="0" eaLnBrk="1" fontAlgn="auto" hangingPunct="1">
              <a:spcAft>
                <a:spcPts val="0"/>
              </a:spcAft>
              <a:buClr>
                <a:srgbClr val="C00000"/>
              </a:buClr>
              <a:buNone/>
              <a:defRPr/>
            </a:pPr>
            <a:r>
              <a:rPr lang="sr-Latn-CS" sz="2800" dirty="0">
                <a:solidFill>
                  <a:srgbClr val="0070C0"/>
                </a:solidFill>
                <a:latin typeface="Maiandra GD" pitchFamily="34" charset="0"/>
              </a:rPr>
              <a:t>Prosečno ukupan broj trenažnih jedinica zajedno sa takmičenja – </a:t>
            </a:r>
            <a:r>
              <a:rPr lang="sr-Latn-CS" sz="2800" dirty="0">
                <a:solidFill>
                  <a:srgbClr val="FF0000"/>
                </a:solidFill>
                <a:latin typeface="Maiandra GD" pitchFamily="34" charset="0"/>
              </a:rPr>
              <a:t>specifična za svaku sportsku disciplinu</a:t>
            </a:r>
            <a:r>
              <a:rPr lang="sr-Latn-CS" sz="2800" b="1" dirty="0">
                <a:solidFill>
                  <a:srgbClr val="FF0000"/>
                </a:solidFill>
                <a:latin typeface="Maiandra GD" pitchFamily="34" charset="0"/>
              </a:rPr>
              <a:t>  </a:t>
            </a:r>
            <a:endParaRPr lang="sr-Latn-CS" sz="2800" b="1" dirty="0">
              <a:solidFill>
                <a:srgbClr val="FF0000"/>
              </a:solidFill>
            </a:endParaRPr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49A3832C-FC7F-4A26-B76B-51C1CD8179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692150"/>
            <a:ext cx="7632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sr-Latn-CS" altLang="sr-Latn-RS" sz="2800" b="1">
                <a:solidFill>
                  <a:srgbClr val="FF0000"/>
                </a:solidFill>
                <a:latin typeface="Maiandra GD" panose="020E0502030308020204" pitchFamily="34" charset="0"/>
              </a:rPr>
              <a:t> </a:t>
            </a:r>
            <a:endParaRPr lang="sr-Latn-CS" altLang="sr-Latn-RS" sz="2800">
              <a:solidFill>
                <a:srgbClr val="FF0000"/>
              </a:solidFill>
              <a:latin typeface="Maiandra GD" panose="020E0502030308020204" pitchFamily="34" charset="0"/>
            </a:endParaRPr>
          </a:p>
        </p:txBody>
      </p:sp>
      <p:sp>
        <p:nvSpPr>
          <p:cNvPr id="76804" name="Rectangle 3">
            <a:extLst>
              <a:ext uri="{FF2B5EF4-FFF2-40B4-BE49-F238E27FC236}">
                <a16:creationId xmlns:a16="http://schemas.microsoft.com/office/drawing/2014/main" id="{1B0F438B-F96C-4810-9896-2096600911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5550" y="549275"/>
            <a:ext cx="73453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r-Latn-CS" altLang="sr-Latn-RS">
                <a:solidFill>
                  <a:srgbClr val="C00000"/>
                </a:solidFill>
                <a:latin typeface="Maiandra GD" panose="020E0502030308020204" pitchFamily="34" charset="0"/>
              </a:rPr>
              <a:t>PRINCIP </a:t>
            </a:r>
            <a:r>
              <a:rPr lang="sr-Latn-CS" altLang="sr-Latn-RS" b="1">
                <a:solidFill>
                  <a:srgbClr val="C00000"/>
                </a:solidFill>
                <a:latin typeface="Maiandra GD" panose="020E0502030308020204" pitchFamily="34" charset="0"/>
              </a:rPr>
              <a:t>CIKLIČNOSTI</a:t>
            </a:r>
            <a:endParaRPr lang="sr-Latn-CS" altLang="sr-Latn-RS" b="1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>
    <p:cover dir="d"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 title="SpO2=96">
            <a:extLst>
              <a:ext uri="{FF2B5EF4-FFF2-40B4-BE49-F238E27FC236}">
                <a16:creationId xmlns:a16="http://schemas.microsoft.com/office/drawing/2014/main" id="{0E880DAD-7470-4432-BC77-E02025320EFB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0" y="0"/>
          <a:ext cx="10803988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42B59FD-F215-4C56-A1CD-90D55560B52A}"/>
              </a:ext>
            </a:extLst>
          </p:cNvPr>
          <p:cNvSpPr txBox="1"/>
          <p:nvPr/>
        </p:nvSpPr>
        <p:spPr>
          <a:xfrm>
            <a:off x="834014" y="2194560"/>
            <a:ext cx="553998" cy="158964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sr-Latn-RS" sz="2400" dirty="0">
                <a:solidFill>
                  <a:schemeClr val="accent2"/>
                </a:solidFill>
              </a:rPr>
              <a:t>96/176</a:t>
            </a:r>
          </a:p>
        </p:txBody>
      </p:sp>
    </p:spTree>
    <p:extLst>
      <p:ext uri="{BB962C8B-B14F-4D97-AF65-F5344CB8AC3E}">
        <p14:creationId xmlns:p14="http://schemas.microsoft.com/office/powerpoint/2010/main" val="58524323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AAB35-D09E-4FA2-804B-CD2EFAB20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B33D4-DC3A-4502-81F5-AAE878631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320472-189A-419B-B54A-7D24A3F9BE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F9C35D7-1293-47F3-8180-B2D5207AE1BF}"/>
              </a:ext>
            </a:extLst>
          </p:cNvPr>
          <p:cNvSpPr txBox="1"/>
          <p:nvPr/>
        </p:nvSpPr>
        <p:spPr>
          <a:xfrm>
            <a:off x="3564835" y="450574"/>
            <a:ext cx="6997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400" dirty="0">
                <a:solidFill>
                  <a:srgbClr val="FF0000"/>
                </a:solidFill>
              </a:rPr>
              <a:t>DINAMIKA</a:t>
            </a:r>
            <a:r>
              <a:rPr lang="sr-Latn-RS" dirty="0">
                <a:solidFill>
                  <a:srgbClr val="FF0000"/>
                </a:solidFill>
              </a:rPr>
              <a:t> </a:t>
            </a:r>
            <a:r>
              <a:rPr lang="sr-Latn-RS" sz="2400" dirty="0">
                <a:solidFill>
                  <a:srgbClr val="FF0000"/>
                </a:solidFill>
              </a:rPr>
              <a:t>OKSIGENACIJE</a:t>
            </a:r>
            <a:r>
              <a:rPr lang="sr-Latn-RS" dirty="0">
                <a:solidFill>
                  <a:srgbClr val="FF0000"/>
                </a:solidFill>
              </a:rPr>
              <a:t> I </a:t>
            </a:r>
            <a:r>
              <a:rPr lang="sr-Latn-RS" sz="2400" dirty="0">
                <a:solidFill>
                  <a:srgbClr val="FF0000"/>
                </a:solidFill>
              </a:rPr>
              <a:t>PULSA</a:t>
            </a:r>
            <a:endParaRPr lang="sr-Latn-R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82228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D8089B7-0918-4812-9A07-E4830702EEAF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6823078"/>
        </p:xfrm>
        <a:graphic>
          <a:graphicData uri="http://schemas.openxmlformats.org/drawingml/2006/table">
            <a:tbl>
              <a:tblPr/>
              <a:tblGrid>
                <a:gridCol w="2463800">
                  <a:extLst>
                    <a:ext uri="{9D8B030D-6E8A-4147-A177-3AD203B41FA5}">
                      <a16:colId xmlns:a16="http://schemas.microsoft.com/office/drawing/2014/main" val="814901055"/>
                    </a:ext>
                  </a:extLst>
                </a:gridCol>
                <a:gridCol w="2508250">
                  <a:extLst>
                    <a:ext uri="{9D8B030D-6E8A-4147-A177-3AD203B41FA5}">
                      <a16:colId xmlns:a16="http://schemas.microsoft.com/office/drawing/2014/main" val="582875372"/>
                    </a:ext>
                  </a:extLst>
                </a:gridCol>
                <a:gridCol w="2608263">
                  <a:extLst>
                    <a:ext uri="{9D8B030D-6E8A-4147-A177-3AD203B41FA5}">
                      <a16:colId xmlns:a16="http://schemas.microsoft.com/office/drawing/2014/main" val="842451593"/>
                    </a:ext>
                  </a:extLst>
                </a:gridCol>
                <a:gridCol w="2116137">
                  <a:extLst>
                    <a:ext uri="{9D8B030D-6E8A-4147-A177-3AD203B41FA5}">
                      <a16:colId xmlns:a16="http://schemas.microsoft.com/office/drawing/2014/main" val="4166777082"/>
                    </a:ext>
                  </a:extLst>
                </a:gridCol>
                <a:gridCol w="2495550">
                  <a:extLst>
                    <a:ext uri="{9D8B030D-6E8A-4147-A177-3AD203B41FA5}">
                      <a16:colId xmlns:a16="http://schemas.microsoft.com/office/drawing/2014/main" val="1271829262"/>
                    </a:ext>
                  </a:extLst>
                </a:gridCol>
              </a:tblGrid>
              <a:tr h="947738"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altLang="sr-Latn-R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USMERENOST TRENINGA</a:t>
                      </a:r>
                      <a:endParaRPr kumimoji="0" lang="sr-Latn-RS" altLang="sr-Latn-RS" sz="1800" b="1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EAF9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altLang="sr-Latn-R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INTENZITET</a:t>
                      </a:r>
                      <a:endParaRPr kumimoji="0" lang="sr-Latn-RS" altLang="sr-Latn-RS" sz="2400" b="1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altLang="sr-Latn-R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TRAJANJE OPTEREĆENJA</a:t>
                      </a:r>
                      <a:endParaRPr kumimoji="0" lang="sr-Latn-RS" altLang="sr-Latn-RS" sz="1800" b="1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E38D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altLang="sr-Latn-R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OPORAVAK IZMEĐU SERIJA</a:t>
                      </a:r>
                      <a:endParaRPr kumimoji="0" lang="sr-Latn-RS" altLang="sr-Latn-RS" sz="1800" b="1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altLang="sr-Latn-R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BROJ SERIJA</a:t>
                      </a:r>
                      <a:endParaRPr kumimoji="0" lang="sr-Latn-RS" altLang="sr-Latn-RS" sz="2400" b="1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B0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357540"/>
                  </a:ext>
                </a:extLst>
              </a:tr>
              <a:tr h="1136650"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altLang="sr-Latn-R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Alaktatni anaerobni intenzitet</a:t>
                      </a:r>
                      <a:endParaRPr kumimoji="0" lang="sr-Latn-RS" altLang="sr-Latn-RS" sz="20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EAF9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altLang="sr-Latn-R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Maksimalan</a:t>
                      </a:r>
                      <a:endParaRPr kumimoji="0" lang="sr-Latn-RS" altLang="sr-Latn-RS" sz="2000" b="0" i="0" u="none" strike="noStrike" cap="none" normalizeH="0" baseline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altLang="sr-Latn-R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7-10 sek.</a:t>
                      </a:r>
                      <a:endParaRPr kumimoji="0" lang="sr-Latn-RS" altLang="sr-Latn-RS" sz="2800" b="0" i="0" u="none" strike="noStrike" cap="none" normalizeH="0" baseline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E38D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altLang="sr-Latn-R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2-5 min.</a:t>
                      </a:r>
                      <a:endParaRPr kumimoji="0" lang="sr-Latn-RS" altLang="sr-Latn-RS" sz="2400" b="0" i="0" u="none" strike="noStrike" cap="none" normalizeH="0" baseline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altLang="sr-Latn-R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5 - 6</a:t>
                      </a:r>
                      <a:endParaRPr kumimoji="0" lang="sr-Latn-RS" altLang="sr-Latn-RS" sz="2400" b="0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B0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524221"/>
                  </a:ext>
                </a:extLst>
              </a:tr>
              <a:tr h="947738"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altLang="sr-Latn-R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Alaktatni anerobni kapacitet</a:t>
                      </a:r>
                      <a:endParaRPr kumimoji="0" lang="sr-Latn-RS" altLang="sr-Latn-RS" sz="20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EAF9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altLang="sr-Latn-R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Maksimalan</a:t>
                      </a:r>
                      <a:endParaRPr kumimoji="0" lang="sr-Latn-RS" altLang="sr-Latn-RS" sz="2000" b="0" i="0" u="none" strike="noStrike" cap="none" normalizeH="0" baseline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altLang="sr-Latn-R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7-10 sek.</a:t>
                      </a:r>
                      <a:endParaRPr kumimoji="0" lang="sr-Latn-RS" altLang="sr-Latn-RS" sz="2800" b="0" i="0" u="none" strike="noStrike" cap="none" normalizeH="0" baseline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E38D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altLang="sr-Latn-R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0.3-1.5 min.</a:t>
                      </a:r>
                      <a:endParaRPr kumimoji="0" lang="sr-Latn-RS" altLang="sr-Latn-RS" sz="2400" b="0" i="0" u="none" strike="noStrike" cap="none" normalizeH="0" baseline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altLang="sr-Latn-R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10 - 12</a:t>
                      </a:r>
                      <a:endParaRPr kumimoji="0" lang="sr-Latn-RS" altLang="sr-Latn-RS" sz="2400" b="0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B0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163150"/>
                  </a:ext>
                </a:extLst>
              </a:tr>
              <a:tr h="947738"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altLang="sr-Latn-R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Laktatni anaerobni intenzitet</a:t>
                      </a:r>
                      <a:endParaRPr kumimoji="0" lang="sr-Latn-RS" altLang="sr-Latn-RS" sz="20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EAF9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altLang="sr-Latn-R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Visok</a:t>
                      </a:r>
                      <a:endParaRPr kumimoji="0" lang="sr-Latn-RS" altLang="sr-Latn-RS" sz="2000" b="0" i="0" u="none" strike="noStrike" cap="none" normalizeH="0" baseline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altLang="sr-Latn-R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20-30 sek.</a:t>
                      </a:r>
                      <a:endParaRPr kumimoji="0" lang="sr-Latn-RS" altLang="sr-Latn-RS" sz="2800" b="0" i="0" u="none" strike="noStrike" cap="none" normalizeH="0" baseline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E38D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altLang="sr-Latn-R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6-10 min.</a:t>
                      </a:r>
                      <a:endParaRPr kumimoji="0" lang="sr-Latn-RS" altLang="sr-Latn-RS" sz="2400" b="0" i="0" u="none" strike="noStrike" cap="none" normalizeH="0" baseline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altLang="sr-Latn-R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3 - 4</a:t>
                      </a:r>
                      <a:endParaRPr kumimoji="0" lang="sr-Latn-RS" altLang="sr-Latn-RS" sz="2400" b="0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B0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035510"/>
                  </a:ext>
                </a:extLst>
              </a:tr>
              <a:tr h="947738"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altLang="sr-Latn-R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Laktatni anaerobni kapacitet</a:t>
                      </a:r>
                      <a:endParaRPr kumimoji="0" lang="sr-Latn-RS" altLang="sr-Latn-RS" sz="20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EAF9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altLang="sr-Latn-R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Visok</a:t>
                      </a:r>
                      <a:endParaRPr kumimoji="0" lang="sr-Latn-RS" altLang="sr-Latn-RS" sz="2000" b="0" i="0" u="none" strike="noStrike" cap="none" normalizeH="0" baseline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altLang="sr-Latn-R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40-90 sek.</a:t>
                      </a:r>
                      <a:endParaRPr kumimoji="0" lang="sr-Latn-RS" altLang="sr-Latn-RS" sz="2800" b="0" i="0" u="none" strike="noStrike" cap="none" normalizeH="0" baseline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E38D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altLang="sr-Latn-R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5-6 min.</a:t>
                      </a:r>
                      <a:endParaRPr kumimoji="0" lang="sr-Latn-RS" altLang="sr-Latn-RS" sz="2400" b="0" i="0" u="none" strike="noStrike" cap="none" normalizeH="0" baseline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altLang="sr-Latn-R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10 - 15</a:t>
                      </a:r>
                      <a:endParaRPr kumimoji="0" lang="sr-Latn-RS" altLang="sr-Latn-RS" sz="2400" b="0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B0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782623"/>
                  </a:ext>
                </a:extLst>
              </a:tr>
              <a:tr h="947738"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altLang="sr-Latn-R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Aerobni intenzitet</a:t>
                      </a:r>
                      <a:endParaRPr kumimoji="0" lang="sr-Latn-RS" altLang="sr-Latn-RS" sz="20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EAF9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altLang="sr-Latn-R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Na nivou VO2/max.</a:t>
                      </a:r>
                      <a:endParaRPr kumimoji="0" lang="sr-Latn-RS" altLang="sr-Latn-RS" sz="2000" b="0" i="0" u="none" strike="noStrike" cap="none" normalizeH="0" baseline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altLang="sr-Latn-R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0.5-2.5 min.</a:t>
                      </a:r>
                      <a:endParaRPr kumimoji="0" lang="sr-Latn-RS" altLang="sr-Latn-RS" sz="2800" b="0" i="0" u="none" strike="noStrike" cap="none" normalizeH="0" baseline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E38D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altLang="sr-Latn-R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0.5-3 min.</a:t>
                      </a:r>
                      <a:endParaRPr kumimoji="0" lang="sr-Latn-RS" altLang="sr-Latn-RS" sz="2400" b="0" i="0" u="none" strike="noStrike" cap="none" normalizeH="0" baseline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altLang="sr-Latn-R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10 - 15</a:t>
                      </a:r>
                      <a:endParaRPr kumimoji="0" lang="sr-Latn-RS" altLang="sr-Latn-RS" sz="2400" b="0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B0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027829"/>
                  </a:ext>
                </a:extLst>
              </a:tr>
              <a:tr h="947738"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altLang="sr-Latn-R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Aerobni kapacitet</a:t>
                      </a:r>
                      <a:endParaRPr kumimoji="0" lang="sr-Latn-RS" altLang="sr-Latn-RS" sz="20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EAF9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altLang="sr-Latn-R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Na nivou VO2/max</a:t>
                      </a:r>
                      <a:endParaRPr kumimoji="0" lang="sr-Latn-RS" altLang="sr-Latn-RS" sz="2000" b="0" i="0" u="none" strike="noStrike" cap="none" normalizeH="0" baseline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altLang="sr-Latn-R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1-6 min.</a:t>
                      </a:r>
                      <a:endParaRPr kumimoji="0" lang="sr-Latn-RS" altLang="sr-Latn-RS" sz="2800" b="0" i="0" u="none" strike="noStrike" cap="none" normalizeH="0" baseline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E38D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altLang="sr-Latn-R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1-6 min.</a:t>
                      </a:r>
                      <a:endParaRPr kumimoji="0" lang="sr-Latn-RS" altLang="sr-Latn-RS" sz="2400" b="0" i="0" u="none" strike="noStrike" cap="none" normalizeH="0" baseline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6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1pPr>
                      <a:lvl2pPr marL="742950" indent="-28575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4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2pPr>
                      <a:lvl3pPr marL="11430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2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3pPr>
                      <a:lvl4pPr marL="16002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4pPr>
                      <a:lvl5pPr marL="2057400" indent="-228600" defTabSz="457200">
                        <a:spcBef>
                          <a:spcPts val="1000"/>
                        </a:spcBef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3" panose="05040102010807070707" pitchFamily="18" charset="2"/>
                        <a:defRPr sz="1000">
                          <a:solidFill>
                            <a:srgbClr val="404040"/>
                          </a:solidFill>
                          <a:latin typeface="Trebuchet MS" panose="020B0603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altLang="sr-Latn-R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Više od 10</a:t>
                      </a:r>
                      <a:endParaRPr kumimoji="0" lang="sr-Latn-RS" altLang="sr-Latn-RS" sz="2400" b="0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7B0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828157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178" name="Picture 2" descr="https://encrypted-tbn0.gstatic.com/images?q=tbn:ANd9GcSBFh93cZTPWWqqe87OiIcuKBj3T8DuwNbrPQU3s1HSQmnX1GgUSg">
            <a:extLst>
              <a:ext uri="{FF2B5EF4-FFF2-40B4-BE49-F238E27FC236}">
                <a16:creationId xmlns:a16="http://schemas.microsoft.com/office/drawing/2014/main" id="{97AB2185-B2FE-44D3-A620-5A512D6339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0638"/>
            <a:ext cx="9144000" cy="6848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8179" name="Rectangle 3">
            <a:extLst>
              <a:ext uri="{FF2B5EF4-FFF2-40B4-BE49-F238E27FC236}">
                <a16:creationId xmlns:a16="http://schemas.microsoft.com/office/drawing/2014/main" id="{77514E46-877E-4DF3-921E-7A00F48946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74613"/>
            <a:ext cx="692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4508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r-Latn-CS" altLang="sr-Latn-RS" sz="1400">
                <a:solidFill>
                  <a:schemeClr val="tx1"/>
                </a:solidFill>
                <a:latin typeface="Maiandra GD" panose="020E0502030308020204" pitchFamily="34" charset="0"/>
                <a:cs typeface="Times New Roman" panose="02020603050405020304" pitchFamily="18" charset="0"/>
              </a:rPr>
              <a:t> </a:t>
            </a:r>
            <a:endParaRPr lang="sr-Latn-CS" altLang="sr-Latn-R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78180" name="Rectangle 5">
            <a:extLst>
              <a:ext uri="{FF2B5EF4-FFF2-40B4-BE49-F238E27FC236}">
                <a16:creationId xmlns:a16="http://schemas.microsoft.com/office/drawing/2014/main" id="{B30BDB50-DB85-4C93-9200-33F70FB2A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325" y="2139950"/>
            <a:ext cx="669607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08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r-Latn-CS" altLang="sr-Latn-RS" sz="6000">
                <a:solidFill>
                  <a:srgbClr val="FFFF00"/>
                </a:solidFill>
                <a:latin typeface="Maiandra GD" panose="020E0502030308020204" pitchFamily="34" charset="0"/>
                <a:cs typeface="Times New Roman" panose="02020603050405020304" pitchFamily="18" charset="0"/>
              </a:rPr>
              <a:t>Hvala na pažnji !!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r-Latn-CS" altLang="sr-Latn-RS" sz="6000">
                <a:solidFill>
                  <a:srgbClr val="FFFF00"/>
                </a:solidFill>
                <a:latin typeface="Maiandra GD" panose="020E0502030308020204" pitchFamily="34" charset="0"/>
                <a:cs typeface="Times New Roman" panose="02020603050405020304" pitchFamily="18" charset="0"/>
              </a:rPr>
              <a:t>PITANJA ?</a:t>
            </a:r>
            <a:endParaRPr lang="sr-Latn-CS" altLang="sr-Latn-RS" sz="60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pic>
        <p:nvPicPr>
          <p:cNvPr id="178181" name="Picture 1">
            <a:extLst>
              <a:ext uri="{FF2B5EF4-FFF2-40B4-BE49-F238E27FC236}">
                <a16:creationId xmlns:a16="http://schemas.microsoft.com/office/drawing/2014/main" id="{23DE19FF-572A-4DF9-87FF-AD1BAAFB98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1844675"/>
            <a:ext cx="2928938" cy="390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2250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id="{2AF48D4A-949C-43BA-8745-3D0E52831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643" y="981075"/>
            <a:ext cx="10204173" cy="5429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lvl="0">
              <a:spcBef>
                <a:spcPts val="600"/>
              </a:spcBef>
              <a:spcAft>
                <a:spcPts val="1200"/>
              </a:spcAft>
              <a:buNone/>
            </a:pPr>
            <a:r>
              <a:rPr lang="sr-Latn-RS" sz="40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PERIODIZACIJA: </a:t>
            </a: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sr-Latn-RS" sz="28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 okviru trenažnog opterećenja (odnos opterećenja i oporavka)</a:t>
            </a: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sr-Latn-RS" sz="28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 okviru trenažne jedinice,</a:t>
            </a: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sr-Latn-RS" sz="28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 okviru trenažnog dana,</a:t>
            </a: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sr-Latn-RS" sz="28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 okviru mikrociklusa treninga,</a:t>
            </a: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sr-Latn-RS" sz="28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 okviru mezociklusa treninga,</a:t>
            </a: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sr-Latn-RS" sz="28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 okviru makro ciklusa treninga</a:t>
            </a:r>
          </a:p>
          <a:p>
            <a:pPr>
              <a:buClr>
                <a:srgbClr val="FF0000"/>
              </a:buClr>
              <a:buNone/>
            </a:pPr>
            <a:r>
              <a:rPr lang="sr-Latn-RS" sz="2800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SPECIFIČNO ZA SVAKU ATLETSKU DISCIPLINU</a:t>
            </a: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sr-Latn-RS" sz="2800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50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id="{2AF48D4A-949C-43BA-8745-3D0E52831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643" y="981075"/>
            <a:ext cx="10204173" cy="4739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lvl="0">
              <a:spcBef>
                <a:spcPts val="600"/>
              </a:spcBef>
              <a:spcAft>
                <a:spcPts val="1200"/>
              </a:spcAft>
              <a:buNone/>
            </a:pPr>
            <a:r>
              <a:rPr lang="sr-Latn-RS" sz="40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VRSTE PERIODIZACIJE: </a:t>
            </a: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sr-Latn-RS" sz="28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LINEARNA PERIODIZACIJA: (obim veliki, intenzieta mali),</a:t>
            </a: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sr-Latn-RS" sz="28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OBRNUTA LINEARNA PERIODIZACIJA: (intenzitet veliki, obim mali),</a:t>
            </a: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sr-Latn-RS" sz="28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VALOVITA PERIODIZACIJA: (variranje valovito se smanjuju i povećavaju ekstenzitet i intenzitet),</a:t>
            </a: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sr-Latn-RS" sz="28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BLOK PERIODIZACIJA</a:t>
            </a: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sr-Latn-RS" sz="2800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525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5311</TotalTime>
  <Words>3687</Words>
  <Application>Microsoft Office PowerPoint</Application>
  <PresentationFormat>Widescreen</PresentationFormat>
  <Paragraphs>503</Paragraphs>
  <Slides>76</Slides>
  <Notes>64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76</vt:i4>
      </vt:variant>
    </vt:vector>
  </HeadingPairs>
  <TitlesOfParts>
    <vt:vector size="85" baseType="lpstr">
      <vt:lpstr>Arial</vt:lpstr>
      <vt:lpstr>Calibri</vt:lpstr>
      <vt:lpstr>Calibri Light</vt:lpstr>
      <vt:lpstr>Maiandra GD</vt:lpstr>
      <vt:lpstr>Times New Roman</vt:lpstr>
      <vt:lpstr>Verdana</vt:lpstr>
      <vt:lpstr>Wingdings</vt:lpstr>
      <vt:lpstr>Wingdings 2</vt:lpstr>
      <vt:lpstr>Office Theme</vt:lpstr>
      <vt:lpstr>ATLETSKI SAVEZ SRBIJE  STRUČNI SAVET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FIZIOLOŠKE ZAKONITOSTI KOJE BITNO UTIČU NA PERIODZACIJU TRENINGA</vt:lpstr>
      <vt:lpstr>PowerPoint Presentation</vt:lpstr>
      <vt:lpstr>OSNOVNI BIORITAM</vt:lpstr>
      <vt:lpstr>PowerPoint Presentation</vt:lpstr>
      <vt:lpstr>OPTIMALAN ODNOS OPTEREĆENJA I OPORAVKA</vt:lpstr>
      <vt:lpstr>HETEROHRNOST PROCESA OPORAVKA</vt:lpstr>
      <vt:lpstr>Vreme obnavljanja biohemijskih procesa posle  naporne mišićne aktivnosti</vt:lpstr>
      <vt:lpstr>VREME OPORAVKA ZA RAZLIČITE FIZIČKE AKTIVNOSTI</vt:lpstr>
      <vt:lpstr>Potrebno vreme za superkompenzaciju</vt:lpstr>
      <vt:lpstr>Metode hiperplazije mitohondrija GMV</vt:lpstr>
      <vt:lpstr>Oporavak kod ovog modela treninga</vt:lpstr>
      <vt:lpstr>Broj prilaza (ponavljanja)</vt:lpstr>
      <vt:lpstr>Metode hiperplazije miofibrila OMV</vt:lpstr>
      <vt:lpstr>Metode hiperplazije miofibrila OMV</vt:lpstr>
      <vt:lpstr>REAKCIJE ORGANIZMA NA PRIMENJENA OPTEREĆENJA TREBA POSMATRATI CELOVITO - HOLISTIČKI</vt:lpstr>
      <vt:lpstr>DINAMIKA I INTENZITET PROCESA</vt:lpstr>
      <vt:lpstr>  OPTIMALAN ODNOS OPTEREĆENJA I OPORAVKA (RADA I ODMORA)</vt:lpstr>
      <vt:lpstr>MODEL  SUPERKOMPENZACIJE</vt:lpstr>
      <vt:lpstr>Zakon superkompenzacije</vt:lpstr>
      <vt:lpstr>MODEL  KOMPENZACIJE</vt:lpstr>
      <vt:lpstr>MODEL  SUPKOMPENZACIJE</vt:lpstr>
      <vt:lpstr>  OPTIMALAN ODNOS OPTEREĆENJA I OPORAVKA (RADA I ODMORA)</vt:lpstr>
      <vt:lpstr>  VREMENSKA DINAMIKA SUPERKOMPENZACIJE</vt:lpstr>
      <vt:lpstr>Dinamika superkompenzacije</vt:lpstr>
      <vt:lpstr>VREME SUPREKOMPENZACIJE:</vt:lpstr>
      <vt:lpstr>OPORAVAK POSLE MARATONA</vt:lpstr>
      <vt:lpstr>MARATON OPORAVAK</vt:lpstr>
      <vt:lpstr>  ZAKONITOSTI ADAPTACIJE - OPREDELJUJU PERIODZACIJU TRENINGA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Prelazni period</vt:lpstr>
      <vt:lpstr>PowerPoint Presentation</vt:lpstr>
      <vt:lpstr>PowerPoint Presentation</vt:lpstr>
      <vt:lpstr>PowerPoint Presentation</vt:lpstr>
      <vt:lpstr>NIVOI KINEZIOLOŠKE ADAPTACIJE</vt:lpstr>
      <vt:lpstr>PowerPoint Presentation</vt:lpstr>
      <vt:lpstr>PowerPoint Presentation</vt:lpstr>
      <vt:lpstr>PowerPoint Presentation</vt:lpstr>
      <vt:lpstr>PowerPoint Presentation</vt:lpstr>
      <vt:lpstr>ENERGTESKI IZVORI - resinteza ATP</vt:lpstr>
      <vt:lpstr>DVA OSNOVNA TIPA ADAPTACIJE koji suštinski opredeljuju procese periodizacije</vt:lpstr>
      <vt:lpstr>PowerPoint Presentation</vt:lpstr>
      <vt:lpstr>DUGOTRAJNA ADAPTACIJA</vt:lpstr>
      <vt:lpstr>PowerPoint Presentation</vt:lpstr>
      <vt:lpstr>PowerPoint Presentation</vt:lpstr>
      <vt:lpstr>PowerPoint Presentation</vt:lpstr>
      <vt:lpstr>DINAMIKA PROCESA OPORAVKA</vt:lpstr>
      <vt:lpstr>PROCESI DEADAPTACIJE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ATLETSKI SAVEZ SRBIJE  STRUČNI SAVET</dc:title>
  <dc:creator>Mita Blagajac</dc:creator>
  <cp:lastModifiedBy>Mita Blagajac</cp:lastModifiedBy>
  <cp:revision>65</cp:revision>
  <dcterms:created xsi:type="dcterms:W3CDTF">2019-03-23T12:00:42Z</dcterms:created>
  <dcterms:modified xsi:type="dcterms:W3CDTF">2019-04-08T06:06:04Z</dcterms:modified>
</cp:coreProperties>
</file>